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5" r:id="rId3"/>
    <p:sldId id="275" r:id="rId4"/>
    <p:sldId id="292" r:id="rId5"/>
    <p:sldId id="293" r:id="rId6"/>
    <p:sldId id="302" r:id="rId7"/>
    <p:sldId id="300" r:id="rId8"/>
    <p:sldId id="259" r:id="rId9"/>
    <p:sldId id="303" r:id="rId10"/>
    <p:sldId id="279" r:id="rId11"/>
    <p:sldId id="312" r:id="rId12"/>
    <p:sldId id="281" r:id="rId13"/>
    <p:sldId id="260" r:id="rId14"/>
    <p:sldId id="304" r:id="rId15"/>
    <p:sldId id="305" r:id="rId16"/>
    <p:sldId id="313" r:id="rId17"/>
    <p:sldId id="327" r:id="rId18"/>
    <p:sldId id="328" r:id="rId19"/>
    <p:sldId id="306" r:id="rId20"/>
    <p:sldId id="323" r:id="rId21"/>
    <p:sldId id="280" r:id="rId22"/>
  </p:sldIdLst>
  <p:sldSz cx="9906000" cy="6858000" type="A4"/>
  <p:notesSz cx="6807200" cy="9939338"/>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D0D8E8"/>
    <a:srgbClr val="E9EDF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331" autoAdjust="0"/>
  </p:normalViewPr>
  <p:slideViewPr>
    <p:cSldViewPr>
      <p:cViewPr>
        <p:scale>
          <a:sx n="66" d="100"/>
          <a:sy n="66" d="100"/>
        </p:scale>
        <p:origin x="-804" y="-1116"/>
      </p:cViewPr>
      <p:guideLst>
        <p:guide orient="horz" pos="2160"/>
        <p:guide pos="3120"/>
      </p:guideLst>
    </p:cSldViewPr>
  </p:slideViewPr>
  <p:outlineViewPr>
    <p:cViewPr>
      <p:scale>
        <a:sx n="33" d="100"/>
        <a:sy n="33" d="100"/>
      </p:scale>
      <p:origin x="0" y="26076"/>
    </p:cViewPr>
  </p:outlineViewPr>
  <p:notesTextViewPr>
    <p:cViewPr>
      <p:scale>
        <a:sx n="1" d="1"/>
        <a:sy n="1" d="1"/>
      </p:scale>
      <p:origin x="0" y="0"/>
    </p:cViewPr>
  </p:notesTextViewPr>
  <p:sorterViewPr>
    <p:cViewPr>
      <p:scale>
        <a:sx n="100" d="100"/>
        <a:sy n="100" d="100"/>
      </p:scale>
      <p:origin x="0" y="3228"/>
    </p:cViewPr>
  </p:sorterViewPr>
  <p:notesViewPr>
    <p:cSldViewPr>
      <p:cViewPr varScale="1">
        <p:scale>
          <a:sx n="48" d="100"/>
          <a:sy n="48" d="100"/>
        </p:scale>
        <p:origin x="-2988"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40" tIns="45720" rIns="91440" bIns="45720" rtlCol="0"/>
          <a:lstStyle>
            <a:lvl1pPr algn="r">
              <a:defRPr sz="1200"/>
            </a:lvl1pPr>
          </a:lstStyle>
          <a:p>
            <a:fld id="{4765BCBE-C20B-4B81-9B56-FD4C080F738A}" type="datetimeFigureOut">
              <a:rPr kumimoji="1" lang="ja-JP" altLang="en-US" smtClean="0"/>
              <a:t>2015/5/21</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6"/>
            <a:ext cx="2949787" cy="496967"/>
          </a:xfrm>
          <a:prstGeom prst="rect">
            <a:avLst/>
          </a:prstGeom>
        </p:spPr>
        <p:txBody>
          <a:bodyPr vert="horz" lIns="91440" tIns="45720" rIns="91440" bIns="45720" rtlCol="0" anchor="b"/>
          <a:lstStyle>
            <a:lvl1pPr algn="r">
              <a:defRPr sz="1200"/>
            </a:lvl1pPr>
          </a:lstStyle>
          <a:p>
            <a:fld id="{F2C10EBE-641F-4C5F-A53C-88A7D5D7527B}" type="slidenum">
              <a:rPr kumimoji="1" lang="ja-JP" altLang="en-US" smtClean="0"/>
              <a:t>‹#›</a:t>
            </a:fld>
            <a:endParaRPr kumimoji="1" lang="ja-JP" altLang="en-US"/>
          </a:p>
        </p:txBody>
      </p:sp>
    </p:spTree>
    <p:extLst>
      <p:ext uri="{BB962C8B-B14F-4D97-AF65-F5344CB8AC3E}">
        <p14:creationId xmlns:p14="http://schemas.microsoft.com/office/powerpoint/2010/main" val="281048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8757D8F-7CE7-4150-81AE-330216093F73}" type="datetimeFigureOut">
              <a:rPr kumimoji="1" lang="ja-JP" altLang="en-US" smtClean="0"/>
              <a:t>2015/5/21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A312EC7-46F8-4617-BDA2-4D8C38EF563F}" type="slidenum">
              <a:rPr kumimoji="1" lang="ja-JP" altLang="en-US" smtClean="0"/>
              <a:t>‹#›</a:t>
            </a:fld>
            <a:endParaRPr kumimoji="1" lang="ja-JP" altLang="en-US"/>
          </a:p>
        </p:txBody>
      </p:sp>
    </p:spTree>
    <p:extLst>
      <p:ext uri="{BB962C8B-B14F-4D97-AF65-F5344CB8AC3E}">
        <p14:creationId xmlns:p14="http://schemas.microsoft.com/office/powerpoint/2010/main" val="902676814"/>
      </p:ext>
    </p:extLst>
  </p:cSld>
  <p:clrMap bg1="lt1" tx1="dk1" bg2="lt2" tx2="dk2" accent1="accent1" accent2="accent2" accent3="accent3" accent4="accent4" accent5="accent5" accent6="accent6" hlink="hlink" folHlink="folHlink"/>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37" indent="0" algn="ctr">
              <a:buNone/>
              <a:defRPr>
                <a:solidFill>
                  <a:schemeClr val="tx1">
                    <a:tint val="75000"/>
                  </a:schemeClr>
                </a:solidFill>
              </a:defRPr>
            </a:lvl2pPr>
            <a:lvl3pPr marL="914274" indent="0" algn="ctr">
              <a:buNone/>
              <a:defRPr>
                <a:solidFill>
                  <a:schemeClr val="tx1">
                    <a:tint val="75000"/>
                  </a:schemeClr>
                </a:solidFill>
              </a:defRPr>
            </a:lvl3pPr>
            <a:lvl4pPr marL="1371410" indent="0" algn="ctr">
              <a:buNone/>
              <a:defRPr>
                <a:solidFill>
                  <a:schemeClr val="tx1">
                    <a:tint val="75000"/>
                  </a:schemeClr>
                </a:solidFill>
              </a:defRPr>
            </a:lvl4pPr>
            <a:lvl5pPr marL="1828547" indent="0" algn="ctr">
              <a:buNone/>
              <a:defRPr>
                <a:solidFill>
                  <a:schemeClr val="tx1">
                    <a:tint val="75000"/>
                  </a:schemeClr>
                </a:solidFill>
              </a:defRPr>
            </a:lvl5pPr>
            <a:lvl6pPr marL="2285684" indent="0" algn="ctr">
              <a:buNone/>
              <a:defRPr>
                <a:solidFill>
                  <a:schemeClr val="tx1">
                    <a:tint val="75000"/>
                  </a:schemeClr>
                </a:solidFill>
              </a:defRPr>
            </a:lvl6pPr>
            <a:lvl7pPr marL="2742821" indent="0" algn="ctr">
              <a:buNone/>
              <a:defRPr>
                <a:solidFill>
                  <a:schemeClr val="tx1">
                    <a:tint val="75000"/>
                  </a:schemeClr>
                </a:solidFill>
              </a:defRPr>
            </a:lvl7pPr>
            <a:lvl8pPr marL="3199957" indent="0" algn="ctr">
              <a:buNone/>
              <a:defRPr>
                <a:solidFill>
                  <a:schemeClr val="tx1">
                    <a:tint val="75000"/>
                  </a:schemeClr>
                </a:solidFill>
              </a:defRPr>
            </a:lvl8pPr>
            <a:lvl9pPr marL="365709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タイトル 6"/>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8" name="日付プレースホルダー 7"/>
          <p:cNvSpPr>
            <a:spLocks noGrp="1"/>
          </p:cNvSpPr>
          <p:nvPr>
            <p:ph type="dt" sz="half" idx="10"/>
          </p:nvPr>
        </p:nvSpPr>
        <p:spPr/>
        <p:txBody>
          <a:bodyPr/>
          <a:lstStyle/>
          <a:p>
            <a:fld id="{A2F84149-3AB5-42F5-834B-B5289FAC5A20}" type="datetime1">
              <a:rPr kumimoji="1" lang="ja-JP" altLang="en-US" smtClean="0"/>
              <a:t>2015/5/21</a:t>
            </a:fld>
            <a:endParaRPr kumimoji="1" lang="ja-JP" altLang="en-US"/>
          </a:p>
        </p:txBody>
      </p:sp>
      <p:sp>
        <p:nvSpPr>
          <p:cNvPr id="9" name="フッター プレースホルダー 8"/>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98139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28502" y="2747972"/>
            <a:ext cx="9049005" cy="1362075"/>
          </a:xfrm>
        </p:spPr>
        <p:txBody>
          <a:bodyPr anchor="ctr"/>
          <a:lstStyle>
            <a:lvl1pPr algn="ctr">
              <a:defRPr sz="4000" b="1" cap="all"/>
            </a:lvl1pPr>
          </a:lstStyle>
          <a:p>
            <a:r>
              <a:rPr kumimoji="1" lang="ja-JP" altLang="en-US" dirty="0" smtClean="0"/>
              <a:t>マスター タイトルの書式設定</a:t>
            </a:r>
            <a:endParaRPr kumimoji="1" lang="ja-JP" altLang="en-US" dirty="0"/>
          </a:p>
        </p:txBody>
      </p:sp>
      <p:sp>
        <p:nvSpPr>
          <p:cNvPr id="4" name="日付プレースホルダー 3"/>
          <p:cNvSpPr>
            <a:spLocks noGrp="1"/>
          </p:cNvSpPr>
          <p:nvPr>
            <p:ph type="dt" sz="half" idx="10"/>
          </p:nvPr>
        </p:nvSpPr>
        <p:spPr/>
        <p:txBody>
          <a:bodyPr/>
          <a:lstStyle/>
          <a:p>
            <a:fld id="{8FC9733C-C923-4B85-BB33-43C99E45AB04}" type="datetime1">
              <a:rPr kumimoji="1" lang="ja-JP" altLang="en-US" smtClean="0"/>
              <a:t>2015/5/21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720000"/>
          </a:xfrm>
          <a:noFill/>
          <a:ln>
            <a:noFill/>
          </a:ln>
        </p:spPr>
        <p:txBody>
          <a:bodyPr tIns="0" bIns="0">
            <a:normAutofit/>
          </a:bodyPr>
          <a:lstStyle>
            <a:lvl1pPr marL="533326" indent="-533326" algn="l">
              <a:defRPr sz="36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273001" y="720001"/>
            <a:ext cx="9633000" cy="6138000"/>
          </a:xfrm>
          <a:ln>
            <a:noFill/>
          </a:ln>
        </p:spPr>
        <p:txBody>
          <a:bodyPr tIns="0" bIns="0">
            <a:normAutofit/>
          </a:bodyPr>
          <a:lstStyle>
            <a:lvl1pPr marL="0" indent="0" algn="just">
              <a:buNone/>
              <a:defRPr sz="2400"/>
            </a:lvl1pPr>
            <a:lvl2pPr marL="273012" indent="-177775" algn="just">
              <a:buFont typeface="Calibri" panose="020F0502020204030204" pitchFamily="34" charset="0"/>
              <a:buChar char="*"/>
              <a:defRPr sz="2400"/>
            </a:lvl2pPr>
            <a:lvl3pPr marL="355551" indent="-177775" algn="just">
              <a:defRPr sz="2400"/>
            </a:lvl3pPr>
            <a:lvl4pPr marL="634912" indent="-457137" algn="just">
              <a:buFont typeface="+mj-ea"/>
              <a:buAutoNum type="circleNumDbPlain"/>
              <a:defRPr sz="2400"/>
            </a:lvl4pPr>
            <a:lvl5pPr marL="634912" indent="-457137" algn="just">
              <a:buFont typeface="+mj-ea"/>
              <a:buAutoNum type="circleNumDbPlain"/>
              <a:defRPr sz="24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4"/>
            <a:endParaRPr kumimoji="1" lang="ja-JP" altLang="en-US" dirty="0"/>
          </a:p>
        </p:txBody>
      </p:sp>
      <p:sp>
        <p:nvSpPr>
          <p:cNvPr id="6" name="スライド番号プレースホルダー 5"/>
          <p:cNvSpPr>
            <a:spLocks noGrp="1"/>
          </p:cNvSpPr>
          <p:nvPr>
            <p:ph type="sldNum" sz="quarter" idx="12"/>
          </p:nvPr>
        </p:nvSpPr>
        <p:spPr>
          <a:xfrm>
            <a:off x="7594600" y="6600631"/>
            <a:ext cx="2311400" cy="257369"/>
          </a:xfrm>
        </p:spPr>
        <p:txBody>
          <a:bodyPr lIns="36000" tIns="36000" rIns="36000" bIns="36000">
            <a:spAutoFit/>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962165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27" tIns="45714" rIns="91427" bIns="45714"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27" tIns="45714" rIns="91427" bIns="45714"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1" y="6356359"/>
            <a:ext cx="2311400" cy="365125"/>
          </a:xfrm>
          <a:prstGeom prst="rect">
            <a:avLst/>
          </a:prstGeom>
        </p:spPr>
        <p:txBody>
          <a:bodyPr vert="horz" lIns="91427" tIns="45714" rIns="91427" bIns="45714" rtlCol="0" anchor="ctr"/>
          <a:lstStyle>
            <a:lvl1pPr algn="l">
              <a:defRPr sz="1200">
                <a:solidFill>
                  <a:schemeClr val="tx1">
                    <a:tint val="75000"/>
                  </a:schemeClr>
                </a:solidFill>
              </a:defRPr>
            </a:lvl1pPr>
          </a:lstStyle>
          <a:p>
            <a:fld id="{EE3BF9EC-5057-409C-888C-D2FCDB436247}" type="datetime1">
              <a:rPr kumimoji="1" lang="ja-JP" altLang="en-US" smtClean="0"/>
              <a:t>2015/5/21</a:t>
            </a:fld>
            <a:endParaRPr kumimoji="1" lang="ja-JP" altLang="en-US"/>
          </a:p>
        </p:txBody>
      </p:sp>
      <p:sp>
        <p:nvSpPr>
          <p:cNvPr id="5" name="フッター プレースホルダー 4"/>
          <p:cNvSpPr>
            <a:spLocks noGrp="1"/>
          </p:cNvSpPr>
          <p:nvPr>
            <p:ph type="ftr" sz="quarter" idx="3"/>
          </p:nvPr>
        </p:nvSpPr>
        <p:spPr>
          <a:xfrm>
            <a:off x="3384551" y="6356359"/>
            <a:ext cx="3136900" cy="365125"/>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94600" y="6600631"/>
            <a:ext cx="2311400" cy="257369"/>
          </a:xfrm>
          <a:prstGeom prst="rect">
            <a:avLst/>
          </a:prstGeom>
        </p:spPr>
        <p:txBody>
          <a:bodyPr vert="horz" lIns="36000" tIns="36000" rIns="36000" bIns="36000" rtlCol="0" anchor="ctr">
            <a:spAutoFit/>
          </a:bodyPr>
          <a:lstStyle>
            <a:lvl1pPr algn="r">
              <a:defRPr sz="1200">
                <a:solidFill>
                  <a:schemeClr val="tx1"/>
                </a:solidFill>
              </a:defRPr>
            </a:lvl1pPr>
          </a:lstStyle>
          <a:p>
            <a:fld id="{973FA57C-AB59-4833-AF31-95C44D5249F2}" type="slidenum">
              <a:rPr lang="ja-JP" altLang="en-US" smtClean="0"/>
              <a:pPr/>
              <a:t>‹#›</a:t>
            </a:fld>
            <a:endParaRPr lang="ja-JP" altLang="en-US"/>
          </a:p>
        </p:txBody>
      </p:sp>
      <p:sp>
        <p:nvSpPr>
          <p:cNvPr id="7" name="テキスト ボックス 6"/>
          <p:cNvSpPr txBox="1"/>
          <p:nvPr userDrawn="1"/>
        </p:nvSpPr>
        <p:spPr>
          <a:xfrm>
            <a:off x="9360000" y="0"/>
            <a:ext cx="546000" cy="369332"/>
          </a:xfrm>
          <a:prstGeom prst="rect">
            <a:avLst/>
          </a:prstGeom>
          <a:noFill/>
          <a:ln>
            <a:solidFill>
              <a:schemeClr val="tx1"/>
            </a:solidFill>
          </a:ln>
        </p:spPr>
        <p:txBody>
          <a:bodyPr wrap="square" rtlCol="0" anchor="ctr" anchorCtr="0">
            <a:spAutoFit/>
          </a:bodyPr>
          <a:lstStyle/>
          <a:p>
            <a:pPr algn="ctr"/>
            <a:r>
              <a:rPr kumimoji="1" lang="en-US" altLang="ja-JP" dirty="0" smtClean="0"/>
              <a:t>T/S</a:t>
            </a:r>
            <a:endParaRPr kumimoji="1" lang="ja-JP" altLang="en-US" dirty="0"/>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iming>
    <p:tnLst>
      <p:par>
        <p:cTn id="1" dur="indefinite" restart="never" nodeType="tmRoot"/>
      </p:par>
    </p:tnLst>
  </p:timing>
  <p:hf hdr="0" ftr="0" dt="0"/>
  <p:txStyles>
    <p:titleStyle>
      <a:lvl1pPr algn="ctr" defTabSz="914274" rtl="0" eaLnBrk="1" latinLnBrk="0" hangingPunct="1">
        <a:spcBef>
          <a:spcPct val="0"/>
        </a:spcBef>
        <a:buNone/>
        <a:defRPr kumimoji="1" sz="4400" kern="1200">
          <a:solidFill>
            <a:schemeClr val="tx1"/>
          </a:solidFill>
          <a:latin typeface="+mj-lt"/>
          <a:ea typeface="+mj-ea"/>
          <a:cs typeface="+mj-cs"/>
        </a:defRPr>
      </a:lvl1pPr>
    </p:titleStyle>
    <p:bodyStyle>
      <a:lvl1pPr marL="342852" indent="-342852" algn="l" defTabSz="91427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48" indent="-285711" algn="l" defTabSz="91427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42" indent="-228568" algn="l" defTabSz="91427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79"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16"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5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88"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25"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6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538164"/>
            <a:ext cx="836295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ctrTitle"/>
          </p:nvPr>
        </p:nvSpPr>
        <p:spPr>
          <a:xfrm>
            <a:off x="974560" y="1844827"/>
            <a:ext cx="7956884" cy="1470025"/>
          </a:xfrm>
        </p:spPr>
        <p:txBody>
          <a:bodyPr>
            <a:noAutofit/>
          </a:bodyPr>
          <a:lstStyle/>
          <a:p>
            <a:pPr algn="dist"/>
            <a:r>
              <a:rPr lang="ja-JP" altLang="en-US" sz="4800" dirty="0" smtClean="0">
                <a:solidFill>
                  <a:schemeClr val="bg1"/>
                </a:solidFill>
                <a:effectLst>
                  <a:glow rad="228600">
                    <a:schemeClr val="accent4">
                      <a:satMod val="175000"/>
                      <a:alpha val="58000"/>
                    </a:schemeClr>
                  </a:glow>
                </a:effectLst>
                <a:latin typeface="ＤＨＰ特太ゴシック体" panose="020B0500000000000000" pitchFamily="50" charset="-128"/>
                <a:ea typeface="ＤＨＰ特太ゴシック体" panose="020B0500000000000000" pitchFamily="50" charset="-128"/>
              </a:rPr>
              <a:t>ウクライナ情勢につ</a:t>
            </a:r>
            <a:r>
              <a:rPr lang="ja-JP" altLang="en-US" sz="4800" dirty="0">
                <a:solidFill>
                  <a:schemeClr val="bg1"/>
                </a:solidFill>
                <a:effectLst>
                  <a:glow rad="228600">
                    <a:schemeClr val="accent4">
                      <a:satMod val="175000"/>
                      <a:alpha val="58000"/>
                    </a:schemeClr>
                  </a:glow>
                </a:effectLst>
                <a:latin typeface="ＤＨＰ特太ゴシック体" panose="020B0500000000000000" pitchFamily="50" charset="-128"/>
                <a:ea typeface="ＤＨＰ特太ゴシック体" panose="020B0500000000000000" pitchFamily="50" charset="-128"/>
              </a:rPr>
              <a:t>いて</a:t>
            </a:r>
          </a:p>
        </p:txBody>
      </p:sp>
      <p:sp>
        <p:nvSpPr>
          <p:cNvPr id="3" name="サブタイトル 2"/>
          <p:cNvSpPr>
            <a:spLocks noGrp="1"/>
          </p:cNvSpPr>
          <p:nvPr>
            <p:ph type="subTitle" idx="1"/>
          </p:nvPr>
        </p:nvSpPr>
        <p:spPr>
          <a:xfrm>
            <a:off x="506507" y="4365105"/>
            <a:ext cx="8892988" cy="1800200"/>
          </a:xfrm>
        </p:spPr>
        <p:txBody>
          <a:bodyPr anchor="ctr">
            <a:noAutofit/>
          </a:bodyPr>
          <a:lstStyle/>
          <a:p>
            <a:pPr indent="449201" algn="l"/>
            <a:r>
              <a:rPr lang="ja-JP" altLang="en-US"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平成</a:t>
            </a:r>
            <a:r>
              <a:rPr lang="en-US" altLang="ja-JP"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27</a:t>
            </a:r>
            <a:r>
              <a:rPr lang="ja-JP" altLang="en-US" sz="3600" dirty="0" smtClean="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年５月</a:t>
            </a:r>
            <a:r>
              <a:rPr lang="en-US" altLang="ja-JP" sz="3600" smtClean="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20</a:t>
            </a:r>
            <a:r>
              <a:rPr lang="ja-JP" altLang="en-US" sz="3600" smtClean="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日</a:t>
            </a:r>
            <a:endParaRPr lang="en-US" altLang="ja-JP"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endParaRPr>
          </a:p>
          <a:p>
            <a:r>
              <a:rPr lang="ja-JP" altLang="en-US"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坂田　東一</a:t>
            </a:r>
            <a:endParaRPr lang="en-US" altLang="ja-JP"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endParaRPr>
          </a:p>
          <a:p>
            <a:r>
              <a:rPr lang="ja-JP" altLang="en-US" sz="3600" dirty="0">
                <a:solidFill>
                  <a:schemeClr val="tx2">
                    <a:lumMod val="75000"/>
                  </a:schemeClr>
                </a:solidFill>
                <a:effectLst>
                  <a:glow rad="228600">
                    <a:schemeClr val="bg1">
                      <a:alpha val="75000"/>
                    </a:schemeClr>
                  </a:glow>
                  <a:innerShdw blurRad="990600">
                    <a:prstClr val="black"/>
                  </a:innerShdw>
                </a:effectLst>
                <a:latin typeface="ＤＦ平成明朝体W7" panose="02020709000000000000" pitchFamily="17" charset="-128"/>
                <a:ea typeface="ＤＦ平成明朝体W7" panose="02020709000000000000" pitchFamily="17" charset="-128"/>
              </a:rPr>
              <a:t>前ウクライナ駐箚日本国特命全権大使</a:t>
            </a:r>
          </a:p>
        </p:txBody>
      </p:sp>
      <p:sp>
        <p:nvSpPr>
          <p:cNvPr id="4" name="正方形/長方形 3"/>
          <p:cNvSpPr/>
          <p:nvPr/>
        </p:nvSpPr>
        <p:spPr>
          <a:xfrm>
            <a:off x="2476500" y="-3339752"/>
            <a:ext cx="4953000" cy="3139309"/>
          </a:xfrm>
          <a:prstGeom prst="rect">
            <a:avLst/>
          </a:prstGeom>
        </p:spPr>
        <p:txBody>
          <a:bodyPr lIns="91427" tIns="45714" rIns="91427" bIns="45714">
            <a:spAutoFit/>
          </a:bodyPr>
          <a:lstStyle/>
          <a:p>
            <a:r>
              <a:rPr lang="en-US" altLang="ja-JP" dirty="0"/>
              <a:t>http://ord.yahoo.co.jp/o/image/_ylt=A7dPdC1XgchUyH8AJkyU3uV7;_ylu=X3oDMTAyN3Vldmc1BDAD/SIG=13n8nijnk/EXP=1422512855;_ylc=X3IDMgRmc3QDMARpZHgDMARvaWQDQU5kOUdjUVN2d2owakYwazdVTnhGMFA5WG9TbU5pd1lkU0NQTHFHOEwtYVBTTHpvXzdrX3BobDM5dFlHT3JnRQRwA2RXdHlZV2x1WlEtLQRwb3MDOARzZWMDc2h3BHNsawNzZnN0/**http%3a//i1.wp.com/armstrongeconomics.com/wp-content/uploads/2014/02/ukraine.gif%3fresize=504%252C350</a:t>
            </a:r>
            <a:endParaRPr lang="ja-JP" altLang="en-US" dirty="0"/>
          </a:p>
        </p:txBody>
      </p:sp>
    </p:spTree>
    <p:extLst>
      <p:ext uri="{BB962C8B-B14F-4D97-AF65-F5344CB8AC3E}">
        <p14:creationId xmlns:p14="http://schemas.microsoft.com/office/powerpoint/2010/main" val="395501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720000"/>
          </a:xfrm>
        </p:spPr>
        <p:txBody>
          <a:bodyPr/>
          <a:lstStyle/>
          <a:p>
            <a:r>
              <a:rPr lang="ja-JP" altLang="en-US" dirty="0" smtClean="0">
                <a:latin typeface="+mj-ea"/>
                <a:ea typeface="+mj-ea"/>
              </a:rPr>
              <a:t>２　</a:t>
            </a:r>
            <a:r>
              <a:rPr lang="ja-JP" altLang="ja-JP" dirty="0" smtClean="0">
                <a:latin typeface="+mj-ea"/>
                <a:ea typeface="+mj-ea"/>
              </a:rPr>
              <a:t>ウクライナ危機を巡る</a:t>
            </a:r>
            <a:r>
              <a:rPr lang="ja-JP" altLang="en-US" dirty="0">
                <a:latin typeface="+mj-ea"/>
              </a:rPr>
              <a:t>６</a:t>
            </a:r>
            <a:r>
              <a:rPr lang="ja-JP" altLang="ja-JP" dirty="0" smtClean="0">
                <a:latin typeface="+mj-ea"/>
                <a:ea typeface="+mj-ea"/>
              </a:rPr>
              <a:t>つのフェーズ</a:t>
            </a:r>
            <a:endParaRPr lang="ja-JP" altLang="en-US" dirty="0">
              <a:latin typeface="+mj-ea"/>
              <a:ea typeface="+mj-ea"/>
            </a:endParaRPr>
          </a:p>
        </p:txBody>
      </p:sp>
      <p:sp>
        <p:nvSpPr>
          <p:cNvPr id="3" name="コンテンツ プレースホルダー 2"/>
          <p:cNvSpPr>
            <a:spLocks noGrp="1"/>
          </p:cNvSpPr>
          <p:nvPr>
            <p:ph idx="1"/>
          </p:nvPr>
        </p:nvSpPr>
        <p:spPr>
          <a:xfrm>
            <a:off x="272480" y="720001"/>
            <a:ext cx="9633000" cy="6138000"/>
          </a:xfrm>
        </p:spPr>
        <p:txBody>
          <a:bodyPr>
            <a:noAutofit/>
          </a:bodyPr>
          <a:lstStyle/>
          <a:p>
            <a:pPr lvl="1"/>
            <a:r>
              <a:rPr lang="ja-JP" altLang="en-US" u="sng" dirty="0" smtClean="0">
                <a:latin typeface="+mj-ea"/>
                <a:ea typeface="+mj-ea"/>
              </a:rPr>
              <a:t>第１期： </a:t>
            </a:r>
            <a:r>
              <a:rPr lang="en-US" altLang="ja-JP" u="sng" dirty="0" smtClean="0">
                <a:latin typeface="+mj-ea"/>
                <a:ea typeface="+mj-ea"/>
              </a:rPr>
              <a:t>2013</a:t>
            </a:r>
            <a:r>
              <a:rPr lang="ja-JP" altLang="en-US" u="sng" dirty="0" smtClean="0">
                <a:latin typeface="+mj-ea"/>
                <a:ea typeface="+mj-ea"/>
              </a:rPr>
              <a:t>年</a:t>
            </a:r>
            <a:r>
              <a:rPr lang="en-US" altLang="ja-JP" u="sng" dirty="0" smtClean="0">
                <a:latin typeface="+mj-ea"/>
                <a:ea typeface="+mj-ea"/>
              </a:rPr>
              <a:t>11</a:t>
            </a:r>
            <a:r>
              <a:rPr lang="ja-JP" altLang="en-US" u="sng" dirty="0" smtClean="0">
                <a:latin typeface="+mj-ea"/>
                <a:ea typeface="+mj-ea"/>
              </a:rPr>
              <a:t>月</a:t>
            </a:r>
            <a:r>
              <a:rPr lang="en-US" altLang="ja-JP" u="sng" dirty="0" smtClean="0">
                <a:latin typeface="+mj-ea"/>
                <a:ea typeface="+mj-ea"/>
              </a:rPr>
              <a:t>2</a:t>
            </a:r>
            <a:r>
              <a:rPr lang="ja-JP" altLang="en-US" u="sng" dirty="0" smtClean="0">
                <a:latin typeface="+mj-ea"/>
                <a:ea typeface="+mj-ea"/>
              </a:rPr>
              <a:t>１日から</a:t>
            </a:r>
            <a:r>
              <a:rPr lang="en-US" altLang="ja-JP" u="sng" dirty="0" smtClean="0">
                <a:latin typeface="+mj-ea"/>
                <a:ea typeface="+mj-ea"/>
              </a:rPr>
              <a:t>2014</a:t>
            </a:r>
            <a:r>
              <a:rPr lang="ja-JP" altLang="en-US" u="sng" dirty="0" smtClean="0">
                <a:latin typeface="+mj-ea"/>
                <a:ea typeface="+mj-ea"/>
              </a:rPr>
              <a:t>年</a:t>
            </a:r>
            <a:r>
              <a:rPr lang="ja-JP" altLang="en-US" u="sng" dirty="0">
                <a:latin typeface="+mj-ea"/>
                <a:ea typeface="+mj-ea"/>
              </a:rPr>
              <a:t>２</a:t>
            </a:r>
            <a:r>
              <a:rPr lang="ja-JP" altLang="en-US" u="sng" dirty="0" smtClean="0">
                <a:latin typeface="+mj-ea"/>
                <a:ea typeface="+mj-ea"/>
              </a:rPr>
              <a:t>月</a:t>
            </a:r>
            <a:r>
              <a:rPr lang="en-US" altLang="ja-JP" u="sng" dirty="0" smtClean="0">
                <a:latin typeface="+mj-ea"/>
                <a:ea typeface="+mj-ea"/>
              </a:rPr>
              <a:t>27</a:t>
            </a:r>
            <a:r>
              <a:rPr lang="ja-JP" altLang="en-US" u="sng" dirty="0" smtClean="0">
                <a:latin typeface="+mj-ea"/>
                <a:ea typeface="+mj-ea"/>
              </a:rPr>
              <a:t>日まで</a:t>
            </a:r>
            <a:endParaRPr lang="en-US" altLang="ja-JP" u="sng" dirty="0" smtClean="0">
              <a:latin typeface="+mj-ea"/>
              <a:ea typeface="+mj-ea"/>
            </a:endParaRPr>
          </a:p>
          <a:p>
            <a:pPr marL="1352363" lvl="1" indent="-95237">
              <a:buNone/>
            </a:pPr>
            <a:r>
              <a:rPr lang="ja-JP" altLang="en-US" dirty="0" smtClean="0">
                <a:latin typeface="+mj-ea"/>
                <a:ea typeface="+mj-ea"/>
              </a:rPr>
              <a:t>（連合協定署名作業中断から</a:t>
            </a:r>
            <a:r>
              <a:rPr lang="ja-JP" altLang="en-US" u="sng" dirty="0" smtClean="0">
                <a:latin typeface="+mj-ea"/>
                <a:ea typeface="+mj-ea"/>
              </a:rPr>
              <a:t>革命的政権交代</a:t>
            </a:r>
            <a:r>
              <a:rPr lang="ja-JP" altLang="en-US" dirty="0" smtClean="0">
                <a:latin typeface="+mj-ea"/>
                <a:ea typeface="+mj-ea"/>
              </a:rPr>
              <a:t>）</a:t>
            </a:r>
            <a:endParaRPr lang="en-US" altLang="ja-JP" dirty="0" smtClean="0">
              <a:latin typeface="+mj-ea"/>
              <a:ea typeface="+mj-ea"/>
            </a:endParaRPr>
          </a:p>
          <a:p>
            <a:pPr marL="533326" lvl="3" indent="0">
              <a:buNone/>
            </a:pPr>
            <a:r>
              <a:rPr lang="ja-JP" altLang="en-US" u="sng" dirty="0" smtClean="0">
                <a:latin typeface="+mj-ea"/>
                <a:ea typeface="+mj-ea"/>
              </a:rPr>
              <a:t>ヤヌコーヴィチ前大統領による連合協定署名作業中断決定（</a:t>
            </a:r>
            <a:r>
              <a:rPr lang="en-US" altLang="ja-JP" u="sng" dirty="0" smtClean="0">
                <a:latin typeface="+mj-ea"/>
                <a:ea typeface="+mj-ea"/>
              </a:rPr>
              <a:t>11</a:t>
            </a:r>
            <a:r>
              <a:rPr lang="ja-JP" altLang="en-US" u="sng" dirty="0" smtClean="0">
                <a:latin typeface="+mj-ea"/>
                <a:ea typeface="+mj-ea"/>
              </a:rPr>
              <a:t>月</a:t>
            </a:r>
            <a:r>
              <a:rPr lang="en-US" altLang="ja-JP" u="sng" dirty="0" smtClean="0">
                <a:latin typeface="+mj-ea"/>
                <a:ea typeface="+mj-ea"/>
              </a:rPr>
              <a:t>21</a:t>
            </a:r>
            <a:r>
              <a:rPr lang="ja-JP" altLang="en-US" u="sng" dirty="0" smtClean="0">
                <a:latin typeface="+mj-ea"/>
                <a:ea typeface="+mj-ea"/>
              </a:rPr>
              <a:t>日）</a:t>
            </a:r>
            <a:r>
              <a:rPr lang="ja-JP" altLang="en-US" dirty="0" smtClean="0">
                <a:latin typeface="+mj-ea"/>
                <a:ea typeface="+mj-ea"/>
              </a:rPr>
              <a:t>、ロシアからの財政支援等（</a:t>
            </a:r>
            <a:r>
              <a:rPr lang="en-US" altLang="ja-JP" dirty="0" smtClean="0">
                <a:latin typeface="+mj-ea"/>
                <a:ea typeface="+mj-ea"/>
              </a:rPr>
              <a:t>12</a:t>
            </a:r>
            <a:r>
              <a:rPr lang="ja-JP" altLang="en-US" dirty="0" smtClean="0">
                <a:latin typeface="+mj-ea"/>
                <a:ea typeface="+mj-ea"/>
              </a:rPr>
              <a:t>月</a:t>
            </a:r>
            <a:r>
              <a:rPr lang="en-US" altLang="ja-JP" dirty="0" smtClean="0">
                <a:latin typeface="+mj-ea"/>
                <a:ea typeface="+mj-ea"/>
              </a:rPr>
              <a:t>17</a:t>
            </a:r>
            <a:r>
              <a:rPr lang="ja-JP" altLang="en-US" dirty="0" smtClean="0">
                <a:latin typeface="+mj-ea"/>
                <a:ea typeface="+mj-ea"/>
              </a:rPr>
              <a:t>日）、反政府抗議行動の激化（</a:t>
            </a:r>
            <a:r>
              <a:rPr lang="en-US" altLang="ja-JP" dirty="0" smtClean="0">
                <a:latin typeface="+mj-ea"/>
              </a:rPr>
              <a:t>2013</a:t>
            </a:r>
            <a:r>
              <a:rPr lang="ja-JP" altLang="en-US" dirty="0">
                <a:latin typeface="+mj-ea"/>
              </a:rPr>
              <a:t>年</a:t>
            </a:r>
            <a:r>
              <a:rPr lang="en-US" altLang="ja-JP" dirty="0">
                <a:latin typeface="+mj-ea"/>
              </a:rPr>
              <a:t>12</a:t>
            </a:r>
            <a:r>
              <a:rPr lang="ja-JP" altLang="en-US" dirty="0">
                <a:latin typeface="+mj-ea"/>
              </a:rPr>
              <a:t>月～</a:t>
            </a:r>
            <a:r>
              <a:rPr lang="en-US" altLang="ja-JP" dirty="0">
                <a:latin typeface="+mj-ea"/>
              </a:rPr>
              <a:t>2014</a:t>
            </a:r>
            <a:r>
              <a:rPr lang="ja-JP" altLang="en-US" dirty="0">
                <a:latin typeface="+mj-ea"/>
              </a:rPr>
              <a:t>年</a:t>
            </a:r>
            <a:r>
              <a:rPr lang="ja-JP" altLang="en-US" dirty="0" smtClean="0">
                <a:latin typeface="+mj-ea"/>
              </a:rPr>
              <a:t>２月）</a:t>
            </a:r>
            <a:r>
              <a:rPr lang="ja-JP" altLang="en-US" dirty="0" smtClean="0">
                <a:latin typeface="+mj-ea"/>
                <a:ea typeface="+mj-ea"/>
              </a:rPr>
              <a:t>、</a:t>
            </a:r>
            <a:r>
              <a:rPr lang="ja-JP" altLang="en-US" u="sng" dirty="0" smtClean="0">
                <a:latin typeface="+mj-ea"/>
                <a:ea typeface="+mj-ea"/>
              </a:rPr>
              <a:t>多くの犠牲者の発生</a:t>
            </a:r>
            <a:r>
              <a:rPr lang="ja-JP" altLang="en-US" dirty="0" smtClean="0">
                <a:latin typeface="+mj-ea"/>
                <a:ea typeface="+mj-ea"/>
              </a:rPr>
              <a:t>、</a:t>
            </a:r>
            <a:r>
              <a:rPr lang="ja-JP" altLang="en-US" u="sng" dirty="0" smtClean="0">
                <a:latin typeface="+mj-ea"/>
                <a:ea typeface="+mj-ea"/>
              </a:rPr>
              <a:t>革命的政権交代と暫定政権の発足（２月</a:t>
            </a:r>
            <a:r>
              <a:rPr lang="en-US" altLang="ja-JP" u="sng" dirty="0" smtClean="0">
                <a:latin typeface="+mj-ea"/>
                <a:ea typeface="+mj-ea"/>
              </a:rPr>
              <a:t>27</a:t>
            </a:r>
            <a:r>
              <a:rPr lang="ja-JP" altLang="en-US" u="sng" dirty="0" smtClean="0">
                <a:latin typeface="+mj-ea"/>
                <a:ea typeface="+mj-ea"/>
              </a:rPr>
              <a:t>日、親露派から親欧州派へ）</a:t>
            </a:r>
            <a:endParaRPr lang="en-US" altLang="ja-JP" u="sng" dirty="0" smtClean="0">
              <a:latin typeface="+mj-ea"/>
              <a:ea typeface="+mj-ea"/>
            </a:endParaRPr>
          </a:p>
          <a:p>
            <a:pPr marL="706340" lvl="3" indent="-442852">
              <a:buNone/>
            </a:pPr>
            <a:endParaRPr lang="en-US" altLang="ja-JP" sz="2000" dirty="0">
              <a:latin typeface="+mj-ea"/>
              <a:ea typeface="+mj-ea"/>
            </a:endParaRPr>
          </a:p>
          <a:p>
            <a:pPr marL="990463" lvl="3" indent="-990463">
              <a:buNone/>
              <a:tabLst>
                <a:tab pos="990463" algn="l"/>
              </a:tabLst>
            </a:pPr>
            <a:r>
              <a:rPr lang="ja-JP" altLang="en-US" sz="2000" dirty="0">
                <a:latin typeface="+mj-ea"/>
              </a:rPr>
              <a:t>（注）ア</a:t>
            </a:r>
            <a:r>
              <a:rPr lang="en-US" altLang="ja-JP" sz="2000" dirty="0">
                <a:latin typeface="+mj-ea"/>
              </a:rPr>
              <a:t>	</a:t>
            </a:r>
            <a:r>
              <a:rPr lang="ja-JP" altLang="en-US" sz="2000" dirty="0">
                <a:latin typeface="+mj-ea"/>
              </a:rPr>
              <a:t>ロシアからの財政支援等：</a:t>
            </a:r>
            <a:r>
              <a:rPr lang="en-US" altLang="ja-JP" sz="2000" dirty="0">
                <a:latin typeface="+mj-ea"/>
              </a:rPr>
              <a:t>150</a:t>
            </a:r>
            <a:r>
              <a:rPr lang="ja-JP" altLang="en-US" sz="2000" dirty="0">
                <a:latin typeface="+mj-ea"/>
              </a:rPr>
              <a:t>億ドルの融資、輸入ガスの</a:t>
            </a:r>
            <a:r>
              <a:rPr lang="ja-JP" altLang="en-US" sz="2000" dirty="0" smtClean="0">
                <a:latin typeface="+mj-ea"/>
              </a:rPr>
              <a:t>ディスカウント　　（</a:t>
            </a:r>
            <a:r>
              <a:rPr lang="ja-JP" altLang="en-US" sz="2000" dirty="0">
                <a:latin typeface="+mj-ea"/>
              </a:rPr>
              <a:t>＄</a:t>
            </a:r>
            <a:r>
              <a:rPr lang="en-US" altLang="ja-JP" sz="2000" dirty="0">
                <a:latin typeface="+mj-ea"/>
              </a:rPr>
              <a:t>400</a:t>
            </a:r>
            <a:r>
              <a:rPr lang="ja-JP" altLang="en-US" sz="2000" dirty="0">
                <a:latin typeface="+mj-ea"/>
              </a:rPr>
              <a:t>以上</a:t>
            </a:r>
            <a:r>
              <a:rPr lang="en-US" altLang="ja-JP" sz="2000" dirty="0">
                <a:latin typeface="+mj-ea"/>
              </a:rPr>
              <a:t>/</a:t>
            </a:r>
            <a:r>
              <a:rPr lang="ja-JP" altLang="en-US" sz="2000" dirty="0">
                <a:latin typeface="+mj-ea"/>
              </a:rPr>
              <a:t>千</a:t>
            </a:r>
            <a:r>
              <a:rPr lang="en-US" altLang="ja-JP" sz="2000" dirty="0">
                <a:latin typeface="+mj-ea"/>
              </a:rPr>
              <a:t>m</a:t>
            </a:r>
            <a:r>
              <a:rPr lang="en-US" altLang="ja-JP" sz="2000" baseline="30000" dirty="0">
                <a:latin typeface="+mj-ea"/>
              </a:rPr>
              <a:t>3</a:t>
            </a:r>
            <a:r>
              <a:rPr lang="ja-JP" altLang="en-US" sz="2000" baseline="30000" dirty="0">
                <a:latin typeface="+mj-ea"/>
              </a:rPr>
              <a:t>　</a:t>
            </a:r>
            <a:r>
              <a:rPr lang="ja-JP" altLang="en-US" sz="2000" dirty="0">
                <a:latin typeface="+mj-ea"/>
              </a:rPr>
              <a:t>→　＄</a:t>
            </a:r>
            <a:r>
              <a:rPr lang="en-US" altLang="ja-JP" sz="2000" dirty="0">
                <a:latin typeface="+mj-ea"/>
              </a:rPr>
              <a:t>268.5/</a:t>
            </a:r>
            <a:r>
              <a:rPr lang="ja-JP" altLang="en-US" sz="2000" dirty="0">
                <a:latin typeface="+mj-ea"/>
              </a:rPr>
              <a:t>千</a:t>
            </a:r>
            <a:r>
              <a:rPr lang="en-US" altLang="ja-JP" sz="2000" dirty="0">
                <a:latin typeface="+mj-ea"/>
              </a:rPr>
              <a:t>m</a:t>
            </a:r>
            <a:r>
              <a:rPr lang="en-US" altLang="ja-JP" sz="2000" baseline="30000" dirty="0">
                <a:latin typeface="+mj-ea"/>
              </a:rPr>
              <a:t>3 </a:t>
            </a:r>
            <a:r>
              <a:rPr lang="ja-JP" altLang="en-US" sz="2000" dirty="0">
                <a:latin typeface="+mj-ea"/>
              </a:rPr>
              <a:t>）</a:t>
            </a:r>
            <a:endParaRPr lang="en-US" altLang="ja-JP" sz="2000" dirty="0">
              <a:latin typeface="+mj-ea"/>
            </a:endParaRPr>
          </a:p>
          <a:p>
            <a:pPr marL="990463" lvl="3" indent="-547612">
              <a:buNone/>
              <a:tabLst>
                <a:tab pos="990463" algn="l"/>
              </a:tabLst>
            </a:pPr>
            <a:r>
              <a:rPr lang="ja-JP" altLang="en-US" sz="2000" dirty="0">
                <a:latin typeface="+mj-ea"/>
              </a:rPr>
              <a:t> イ</a:t>
            </a:r>
            <a:r>
              <a:rPr lang="en-US" altLang="ja-JP" sz="2000" dirty="0">
                <a:latin typeface="+mj-ea"/>
                <a:ea typeface="+mj-ea"/>
              </a:rPr>
              <a:t>	</a:t>
            </a:r>
            <a:r>
              <a:rPr lang="ja-JP" altLang="en-US" sz="2000" dirty="0">
                <a:latin typeface="+mj-ea"/>
                <a:ea typeface="+mj-ea"/>
              </a:rPr>
              <a:t>反デモ法（１月</a:t>
            </a:r>
            <a:r>
              <a:rPr lang="en-US" altLang="ja-JP" sz="2000" dirty="0">
                <a:latin typeface="+mj-ea"/>
                <a:ea typeface="+mj-ea"/>
              </a:rPr>
              <a:t>16</a:t>
            </a:r>
            <a:r>
              <a:rPr lang="ja-JP" altLang="en-US" sz="2000" dirty="0">
                <a:latin typeface="+mj-ea"/>
                <a:ea typeface="+mj-ea"/>
              </a:rPr>
              <a:t>日成立）発効の前後からは政権打倒運動へ。</a:t>
            </a:r>
            <a:endParaRPr lang="en-US" altLang="ja-JP" sz="2000" dirty="0">
              <a:latin typeface="+mj-ea"/>
              <a:ea typeface="+mj-ea"/>
            </a:endParaRPr>
          </a:p>
          <a:p>
            <a:pPr marL="990463" lvl="3" indent="-450788">
              <a:buNone/>
              <a:tabLst>
                <a:tab pos="990463" algn="l"/>
              </a:tabLst>
            </a:pPr>
            <a:r>
              <a:rPr lang="ja-JP" altLang="en-US" sz="2000" dirty="0">
                <a:latin typeface="+mj-ea"/>
                <a:ea typeface="+mj-ea"/>
              </a:rPr>
              <a:t>ウ</a:t>
            </a:r>
            <a:r>
              <a:rPr lang="en-US" altLang="ja-JP" sz="2000" dirty="0">
                <a:latin typeface="+mj-ea"/>
                <a:ea typeface="+mj-ea"/>
              </a:rPr>
              <a:t>	</a:t>
            </a:r>
            <a:r>
              <a:rPr lang="ja-JP" altLang="en-US" sz="2000" u="sng" dirty="0">
                <a:latin typeface="+mj-ea"/>
                <a:ea typeface="+mj-ea"/>
              </a:rPr>
              <a:t>２月</a:t>
            </a:r>
            <a:r>
              <a:rPr lang="en-US" altLang="ja-JP" sz="2000" u="sng" dirty="0">
                <a:latin typeface="+mj-ea"/>
                <a:ea typeface="+mj-ea"/>
              </a:rPr>
              <a:t>20</a:t>
            </a:r>
            <a:r>
              <a:rPr lang="ja-JP" altLang="en-US" sz="2000" u="sng" dirty="0">
                <a:latin typeface="+mj-ea"/>
                <a:ea typeface="+mj-ea"/>
              </a:rPr>
              <a:t>日の反政権派と特殊警察部隊の衝突で</a:t>
            </a:r>
            <a:r>
              <a:rPr lang="en-US" altLang="ja-JP" sz="2000" u="sng" dirty="0">
                <a:latin typeface="+mj-ea"/>
                <a:ea typeface="+mj-ea"/>
              </a:rPr>
              <a:t>80</a:t>
            </a:r>
            <a:r>
              <a:rPr lang="ja-JP" altLang="en-US" sz="2000" u="sng" dirty="0">
                <a:latin typeface="+mj-ea"/>
                <a:ea typeface="+mj-ea"/>
              </a:rPr>
              <a:t>名以上が銃弾により死亡</a:t>
            </a:r>
            <a:r>
              <a:rPr lang="ja-JP" altLang="en-US" sz="2000" u="sng" dirty="0" smtClean="0">
                <a:latin typeface="+mj-ea"/>
                <a:ea typeface="+mj-ea"/>
              </a:rPr>
              <a:t>。　　</a:t>
            </a:r>
            <a:r>
              <a:rPr lang="ja-JP" altLang="en-US" sz="2000" u="sng" dirty="0" smtClean="0">
                <a:latin typeface="+mj-ea"/>
              </a:rPr>
              <a:t>反政権派</a:t>
            </a:r>
            <a:r>
              <a:rPr lang="ja-JP" altLang="en-US" sz="2000" u="sng" dirty="0">
                <a:latin typeface="+mj-ea"/>
              </a:rPr>
              <a:t>の</a:t>
            </a:r>
            <a:r>
              <a:rPr lang="ja-JP" altLang="en-US" sz="2000" u="sng" dirty="0">
                <a:latin typeface="+mj-ea"/>
                <a:ea typeface="+mj-ea"/>
              </a:rPr>
              <a:t>累積死亡者は</a:t>
            </a:r>
            <a:r>
              <a:rPr lang="en-US" altLang="ja-JP" sz="2000" u="sng" dirty="0">
                <a:latin typeface="+mj-ea"/>
                <a:ea typeface="+mj-ea"/>
              </a:rPr>
              <a:t>100</a:t>
            </a:r>
            <a:r>
              <a:rPr lang="ja-JP" altLang="en-US" sz="2000" u="sng" dirty="0">
                <a:latin typeface="+mj-ea"/>
                <a:ea typeface="+mj-ea"/>
              </a:rPr>
              <a:t>名以上</a:t>
            </a:r>
            <a:r>
              <a:rPr lang="ja-JP" altLang="en-US" sz="2000" dirty="0">
                <a:latin typeface="+mj-ea"/>
                <a:ea typeface="+mj-ea"/>
              </a:rPr>
              <a:t>。</a:t>
            </a:r>
            <a:endParaRPr lang="en-US" altLang="ja-JP" sz="2000" dirty="0">
              <a:latin typeface="+mj-ea"/>
              <a:ea typeface="+mj-ea"/>
            </a:endParaRPr>
          </a:p>
          <a:p>
            <a:pPr marL="990463" lvl="3" indent="-450788">
              <a:buNone/>
              <a:tabLst>
                <a:tab pos="990463" algn="l"/>
              </a:tabLst>
            </a:pPr>
            <a:r>
              <a:rPr lang="ja-JP" altLang="en-US" sz="2000" dirty="0">
                <a:latin typeface="+mj-ea"/>
                <a:ea typeface="+mj-ea"/>
              </a:rPr>
              <a:t>エ</a:t>
            </a:r>
            <a:r>
              <a:rPr lang="en-US" altLang="ja-JP" sz="2000" dirty="0">
                <a:latin typeface="+mj-ea"/>
                <a:ea typeface="+mj-ea"/>
              </a:rPr>
              <a:t>	</a:t>
            </a:r>
            <a:r>
              <a:rPr lang="ja-JP" altLang="en-US" sz="2000" u="sng" dirty="0">
                <a:latin typeface="+mj-ea"/>
                <a:ea typeface="+mj-ea"/>
              </a:rPr>
              <a:t>２月</a:t>
            </a:r>
            <a:r>
              <a:rPr lang="en-US" altLang="ja-JP" sz="2000" u="sng" dirty="0">
                <a:latin typeface="+mj-ea"/>
                <a:ea typeface="+mj-ea"/>
              </a:rPr>
              <a:t>21</a:t>
            </a:r>
            <a:r>
              <a:rPr lang="ja-JP" altLang="en-US" sz="2000" u="sng" dirty="0">
                <a:latin typeface="+mj-ea"/>
                <a:ea typeface="+mj-ea"/>
              </a:rPr>
              <a:t>日、大統領と</a:t>
            </a:r>
            <a:r>
              <a:rPr lang="ja-JP" altLang="en-US" sz="2000" u="sng" dirty="0" smtClean="0">
                <a:latin typeface="+mj-ea"/>
                <a:ea typeface="+mj-ea"/>
              </a:rPr>
              <a:t>野党</a:t>
            </a:r>
            <a:r>
              <a:rPr lang="ja-JP" altLang="en-US" sz="2000" u="sng" dirty="0">
                <a:latin typeface="+mj-ea"/>
                <a:ea typeface="+mj-ea"/>
              </a:rPr>
              <a:t>３</a:t>
            </a:r>
            <a:r>
              <a:rPr lang="ja-JP" altLang="en-US" sz="2000" u="sng" dirty="0" smtClean="0">
                <a:latin typeface="+mj-ea"/>
                <a:ea typeface="+mj-ea"/>
              </a:rPr>
              <a:t>党首</a:t>
            </a:r>
            <a:r>
              <a:rPr lang="ja-JP" altLang="en-US" sz="2000" u="sng" dirty="0">
                <a:latin typeface="+mj-ea"/>
                <a:ea typeface="+mj-ea"/>
              </a:rPr>
              <a:t>は独、仏、ポーランド、露の仲介により国家</a:t>
            </a:r>
            <a:r>
              <a:rPr lang="ja-JP" altLang="en-US" sz="2000" u="sng" dirty="0" smtClean="0">
                <a:latin typeface="+mj-ea"/>
                <a:ea typeface="+mj-ea"/>
              </a:rPr>
              <a:t>の　　進路</a:t>
            </a:r>
            <a:r>
              <a:rPr lang="ja-JP" altLang="en-US" sz="2000" u="sng" dirty="0">
                <a:latin typeface="+mj-ea"/>
                <a:ea typeface="+mj-ea"/>
              </a:rPr>
              <a:t>について合意書を締結。</a:t>
            </a:r>
            <a:r>
              <a:rPr lang="ja-JP" altLang="en-US" sz="2000" dirty="0">
                <a:latin typeface="+mj-ea"/>
                <a:ea typeface="+mj-ea"/>
              </a:rPr>
              <a:t>大統領は翌</a:t>
            </a:r>
            <a:r>
              <a:rPr lang="en-US" altLang="ja-JP" sz="2000" dirty="0">
                <a:latin typeface="+mj-ea"/>
                <a:ea typeface="+mj-ea"/>
              </a:rPr>
              <a:t>22</a:t>
            </a:r>
            <a:r>
              <a:rPr lang="ja-JP" altLang="en-US" sz="2000" dirty="0">
                <a:latin typeface="+mj-ea"/>
                <a:ea typeface="+mj-ea"/>
              </a:rPr>
              <a:t>日にロシアへ逃亡。</a:t>
            </a:r>
            <a:endParaRPr lang="en-US" altLang="ja-JP"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10</a:t>
            </a:fld>
            <a:endParaRPr lang="ja-JP" altLang="en-US" dirty="0"/>
          </a:p>
        </p:txBody>
      </p:sp>
    </p:spTree>
    <p:extLst>
      <p:ext uri="{BB962C8B-B14F-4D97-AF65-F5344CB8AC3E}">
        <p14:creationId xmlns:p14="http://schemas.microsoft.com/office/powerpoint/2010/main" val="1697732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11</a:t>
            </a:fld>
            <a:endParaRPr lang="ja-JP" altLang="en-US" dirty="0"/>
          </a:p>
        </p:txBody>
      </p:sp>
      <p:sp>
        <p:nvSpPr>
          <p:cNvPr id="10" name="タイトル 1"/>
          <p:cNvSpPr>
            <a:spLocks noGrp="1"/>
          </p:cNvSpPr>
          <p:nvPr>
            <p:ph type="title"/>
          </p:nvPr>
        </p:nvSpPr>
        <p:spPr>
          <a:xfrm>
            <a:off x="0" y="1"/>
            <a:ext cx="9906000" cy="720000"/>
          </a:xfrm>
        </p:spPr>
        <p:txBody>
          <a:bodyPr/>
          <a:lstStyle/>
          <a:p>
            <a:r>
              <a:rPr lang="ja-JP" altLang="en-US" dirty="0" smtClean="0">
                <a:latin typeface="+mj-ea"/>
                <a:ea typeface="+mj-ea"/>
              </a:rPr>
              <a:t>２　</a:t>
            </a:r>
            <a:r>
              <a:rPr lang="ja-JP" altLang="ja-JP" dirty="0" smtClean="0">
                <a:latin typeface="+mj-ea"/>
                <a:ea typeface="+mj-ea"/>
              </a:rPr>
              <a:t>ウクライナ危機を巡る</a:t>
            </a:r>
            <a:r>
              <a:rPr lang="ja-JP" altLang="en-US" dirty="0">
                <a:latin typeface="+mj-ea"/>
              </a:rPr>
              <a:t>６</a:t>
            </a:r>
            <a:r>
              <a:rPr lang="ja-JP" altLang="ja-JP" dirty="0" smtClean="0">
                <a:latin typeface="+mj-ea"/>
                <a:ea typeface="+mj-ea"/>
              </a:rPr>
              <a:t>つのフェーズ</a:t>
            </a:r>
            <a:endParaRPr lang="ja-JP" altLang="en-US" dirty="0">
              <a:latin typeface="+mj-ea"/>
              <a:ea typeface="+mj-ea"/>
            </a:endParaRPr>
          </a:p>
        </p:txBody>
      </p:sp>
      <p:sp>
        <p:nvSpPr>
          <p:cNvPr id="19" name="コンテンツ プレースホルダー 2"/>
          <p:cNvSpPr txBox="1">
            <a:spLocks/>
          </p:cNvSpPr>
          <p:nvPr/>
        </p:nvSpPr>
        <p:spPr>
          <a:xfrm>
            <a:off x="813528" y="6450197"/>
            <a:ext cx="8424000" cy="404744"/>
          </a:xfrm>
          <a:prstGeom prst="rect">
            <a:avLst/>
          </a:prstGeom>
          <a:ln>
            <a:noFill/>
          </a:ln>
        </p:spPr>
        <p:txBody>
          <a:bodyPr vert="horz" lIns="91427" tIns="0" rIns="0" bIns="0" rtlCol="0">
            <a:normAutofit/>
          </a:bodyPr>
          <a:lstStyle>
            <a:lvl1pPr marL="0" indent="0" algn="just" defTabSz="914274" rtl="0" eaLnBrk="1" latinLnBrk="0" hangingPunct="1">
              <a:spcBef>
                <a:spcPct val="20000"/>
              </a:spcBef>
              <a:buFont typeface="Arial" pitchFamily="34" charset="0"/>
              <a:buNone/>
              <a:defRPr kumimoji="1" sz="2400" kern="1200">
                <a:solidFill>
                  <a:schemeClr val="tx1"/>
                </a:solidFill>
                <a:latin typeface="+mn-lt"/>
                <a:ea typeface="+mn-ea"/>
                <a:cs typeface="+mn-cs"/>
              </a:defRPr>
            </a:lvl1pPr>
            <a:lvl2pPr marL="273012" indent="-177775" algn="just" defTabSz="914274" rtl="0" eaLnBrk="1" latinLnBrk="0" hangingPunct="1">
              <a:spcBef>
                <a:spcPct val="20000"/>
              </a:spcBef>
              <a:buFont typeface="Calibri" panose="020F0502020204030204" pitchFamily="34" charset="0"/>
              <a:buChar char="*"/>
              <a:defRPr kumimoji="1" sz="2400" kern="1200">
                <a:solidFill>
                  <a:schemeClr val="tx1"/>
                </a:solidFill>
                <a:latin typeface="+mn-lt"/>
                <a:ea typeface="+mn-ea"/>
                <a:cs typeface="+mn-cs"/>
              </a:defRPr>
            </a:lvl2pPr>
            <a:lvl3pPr marL="355551" indent="-177775" algn="just" defTabSz="91427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634912" indent="-457137" algn="just" defTabSz="914274" rtl="0" eaLnBrk="1" latinLnBrk="0" hangingPunct="1">
              <a:spcBef>
                <a:spcPct val="20000"/>
              </a:spcBef>
              <a:buFont typeface="+mj-ea"/>
              <a:buAutoNum type="circleNumDbPlain"/>
              <a:defRPr kumimoji="1" sz="2400" kern="1200">
                <a:solidFill>
                  <a:schemeClr val="tx1"/>
                </a:solidFill>
                <a:latin typeface="+mn-lt"/>
                <a:ea typeface="+mn-ea"/>
                <a:cs typeface="+mn-cs"/>
              </a:defRPr>
            </a:lvl4pPr>
            <a:lvl5pPr marL="634912" indent="-457137" algn="just" defTabSz="914274" rtl="0" eaLnBrk="1" latinLnBrk="0" hangingPunct="1">
              <a:spcBef>
                <a:spcPct val="20000"/>
              </a:spcBef>
              <a:buFont typeface="+mj-ea"/>
              <a:buAutoNum type="circleNumDbPlain"/>
              <a:defRPr kumimoji="1" sz="2400" kern="1200">
                <a:solidFill>
                  <a:schemeClr val="tx1"/>
                </a:solidFill>
                <a:latin typeface="+mn-lt"/>
                <a:ea typeface="+mn-ea"/>
                <a:cs typeface="+mn-cs"/>
              </a:defRPr>
            </a:lvl5pPr>
            <a:lvl6pPr marL="251425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88"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25"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6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dirty="0" smtClean="0"/>
              <a:t>2013</a:t>
            </a:r>
            <a:r>
              <a:rPr lang="ja-JP" altLang="en-US" sz="2000" dirty="0" smtClean="0"/>
              <a:t>年</a:t>
            </a:r>
            <a:r>
              <a:rPr lang="en-US" altLang="ja-JP" sz="2000" dirty="0" smtClean="0"/>
              <a:t>12</a:t>
            </a:r>
            <a:r>
              <a:rPr lang="ja-JP" altLang="en-US" sz="2000" dirty="0" smtClean="0"/>
              <a:t>月　キエフの独立広場　　　　</a:t>
            </a:r>
            <a:r>
              <a:rPr lang="en-US" altLang="ja-JP" sz="2000" dirty="0" smtClean="0"/>
              <a:t>2014</a:t>
            </a:r>
            <a:r>
              <a:rPr lang="ja-JP" altLang="en-US" sz="2000" dirty="0" smtClean="0"/>
              <a:t>年２月　大使館そばのバリケート前　</a:t>
            </a:r>
            <a:endParaRPr lang="ja-JP" altLang="en-US" sz="2000" dirty="0"/>
          </a:p>
        </p:txBody>
      </p:sp>
      <p:pic>
        <p:nvPicPr>
          <p:cNvPr id="20" name="Picture 2" descr="C:\Users\ainoura\Documents\▲総括関係\その他雑件（照会物等）\150124_RANDEC報告と講演の会\参考資料\CIMG03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2" y="3465336"/>
            <a:ext cx="398400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inoura\Documents\▲総括関係\その他雑件（照会物等）\150124_RANDEC報告と講演の会\参考資料\写真（１４年２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405" y="3465336"/>
            <a:ext cx="4476893" cy="298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29" y="707209"/>
            <a:ext cx="1656184" cy="220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1424608" y="2867450"/>
            <a:ext cx="2873316" cy="400097"/>
          </a:xfrm>
          <a:prstGeom prst="rect">
            <a:avLst/>
          </a:prstGeom>
          <a:noFill/>
        </p:spPr>
        <p:txBody>
          <a:bodyPr wrap="square" lIns="91427" tIns="45714" rIns="91427" bIns="45714" rtlCol="0">
            <a:spAutoFit/>
          </a:bodyPr>
          <a:lstStyle/>
          <a:p>
            <a:pPr algn="ctr"/>
            <a:r>
              <a:rPr lang="ja-JP" altLang="en-US" sz="2000" dirty="0"/>
              <a:t>ヤヌコーヴィチ前大統領</a:t>
            </a:r>
          </a:p>
        </p:txBody>
      </p:sp>
      <p:pic>
        <p:nvPicPr>
          <p:cNvPr id="2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6141"/>
          <a:stretch/>
        </p:blipFill>
        <p:spPr bwMode="auto">
          <a:xfrm>
            <a:off x="6192028" y="707208"/>
            <a:ext cx="1753766" cy="220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5457056" y="2867450"/>
            <a:ext cx="3225164" cy="400097"/>
          </a:xfrm>
          <a:prstGeom prst="rect">
            <a:avLst/>
          </a:prstGeom>
          <a:noFill/>
        </p:spPr>
        <p:txBody>
          <a:bodyPr wrap="square" lIns="91427" tIns="45714" rIns="91427" bIns="45714" rtlCol="0">
            <a:spAutoFit/>
          </a:bodyPr>
          <a:lstStyle/>
          <a:p>
            <a:pPr algn="ctr"/>
            <a:r>
              <a:rPr lang="ja-JP" altLang="en-US" sz="2000" dirty="0" smtClean="0"/>
              <a:t>ヤツェニューク（暫定）首相</a:t>
            </a:r>
            <a:endParaRPr lang="ja-JP" altLang="en-US" sz="2000" dirty="0"/>
          </a:p>
        </p:txBody>
      </p:sp>
      <p:cxnSp>
        <p:nvCxnSpPr>
          <p:cNvPr id="26" name="直線コネクタ 25"/>
          <p:cNvCxnSpPr/>
          <p:nvPr/>
        </p:nvCxnSpPr>
        <p:spPr>
          <a:xfrm>
            <a:off x="4953000" y="620688"/>
            <a:ext cx="0" cy="27363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64468" y="3342478"/>
            <a:ext cx="95770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ストライプ矢印 27"/>
          <p:cNvSpPr/>
          <p:nvPr/>
        </p:nvSpPr>
        <p:spPr>
          <a:xfrm>
            <a:off x="4052901" y="1391524"/>
            <a:ext cx="1800200" cy="93900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pPr algn="dist"/>
            <a:r>
              <a:rPr kumimoji="1" lang="ja-JP" altLang="en-US" b="1" dirty="0" smtClean="0"/>
              <a:t>政権交代</a:t>
            </a:r>
            <a:endParaRPr kumimoji="1" lang="ja-JP" altLang="en-US" b="1" dirty="0"/>
          </a:p>
        </p:txBody>
      </p:sp>
    </p:spTree>
    <p:extLst>
      <p:ext uri="{BB962C8B-B14F-4D97-AF65-F5344CB8AC3E}">
        <p14:creationId xmlns:p14="http://schemas.microsoft.com/office/powerpoint/2010/main" val="330181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a:latin typeface="+mj-ea"/>
              </a:rPr>
              <a:t>６</a:t>
            </a:r>
            <a:r>
              <a:rPr lang="ja-JP" altLang="ja-JP" dirty="0" smtClean="0">
                <a:latin typeface="+mj-ea"/>
                <a:ea typeface="+mj-ea"/>
              </a:rPr>
              <a:t>つの</a:t>
            </a:r>
            <a:r>
              <a:rPr lang="ja-JP" altLang="ja-JP" dirty="0">
                <a:latin typeface="+mj-ea"/>
                <a:ea typeface="+mj-ea"/>
              </a:rPr>
              <a:t>フェーズ</a:t>
            </a:r>
            <a:endParaRPr kumimoji="1"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fontScale="70000" lnSpcReduction="20000"/>
          </a:bodyPr>
          <a:lstStyle/>
          <a:p>
            <a:pPr lvl="1"/>
            <a:r>
              <a:rPr lang="ja-JP" altLang="ja-JP" sz="2600" u="sng" dirty="0">
                <a:latin typeface="+mj-ea"/>
                <a:ea typeface="+mj-ea"/>
              </a:rPr>
              <a:t>第</a:t>
            </a:r>
            <a:r>
              <a:rPr lang="ja-JP" altLang="en-US" sz="2600" u="sng" dirty="0">
                <a:latin typeface="+mj-ea"/>
                <a:ea typeface="+mj-ea"/>
              </a:rPr>
              <a:t>２</a:t>
            </a:r>
            <a:r>
              <a:rPr lang="ja-JP" altLang="ja-JP" sz="2600" u="sng" dirty="0">
                <a:latin typeface="+mj-ea"/>
                <a:ea typeface="+mj-ea"/>
              </a:rPr>
              <a:t>期：</a:t>
            </a:r>
            <a:r>
              <a:rPr lang="en-US" altLang="ja-JP" sz="2600" u="sng" dirty="0">
                <a:latin typeface="+mj-ea"/>
                <a:ea typeface="+mj-ea"/>
              </a:rPr>
              <a:t> 2014</a:t>
            </a:r>
            <a:r>
              <a:rPr lang="ja-JP" altLang="ja-JP" sz="2600" u="sng" dirty="0">
                <a:latin typeface="+mj-ea"/>
                <a:ea typeface="+mj-ea"/>
              </a:rPr>
              <a:t>年</a:t>
            </a:r>
            <a:r>
              <a:rPr lang="ja-JP" altLang="en-US" sz="2600" u="sng" dirty="0">
                <a:latin typeface="+mj-ea"/>
                <a:ea typeface="+mj-ea"/>
              </a:rPr>
              <a:t>２</a:t>
            </a:r>
            <a:r>
              <a:rPr lang="ja-JP" altLang="ja-JP" sz="2600" u="sng" dirty="0">
                <a:latin typeface="+mj-ea"/>
                <a:ea typeface="+mj-ea"/>
              </a:rPr>
              <a:t>月</a:t>
            </a:r>
            <a:r>
              <a:rPr lang="en-US" altLang="ja-JP" sz="2600" u="sng" dirty="0">
                <a:latin typeface="+mj-ea"/>
                <a:ea typeface="+mj-ea"/>
              </a:rPr>
              <a:t>25</a:t>
            </a:r>
            <a:r>
              <a:rPr lang="ja-JP" altLang="ja-JP" sz="2600" u="sng" dirty="0">
                <a:latin typeface="+mj-ea"/>
                <a:ea typeface="+mj-ea"/>
              </a:rPr>
              <a:t>日から</a:t>
            </a:r>
            <a:r>
              <a:rPr lang="ja-JP" altLang="en-US" sz="2600" u="sng" dirty="0">
                <a:latin typeface="+mj-ea"/>
                <a:ea typeface="+mj-ea"/>
              </a:rPr>
              <a:t>３</a:t>
            </a:r>
            <a:r>
              <a:rPr lang="ja-JP" altLang="ja-JP" sz="2600" u="sng" dirty="0">
                <a:latin typeface="+mj-ea"/>
                <a:ea typeface="+mj-ea"/>
              </a:rPr>
              <a:t>月末まで</a:t>
            </a:r>
            <a:endParaRPr lang="en-US" altLang="ja-JP" sz="2600" u="sng" dirty="0">
              <a:latin typeface="+mj-ea"/>
              <a:ea typeface="+mj-ea"/>
            </a:endParaRPr>
          </a:p>
          <a:p>
            <a:pPr marL="1352363" lvl="1" indent="-95237">
              <a:buNone/>
            </a:pPr>
            <a:r>
              <a:rPr lang="ja-JP" altLang="en-US" sz="2600" u="sng" dirty="0">
                <a:latin typeface="+mj-ea"/>
                <a:ea typeface="+mj-ea"/>
              </a:rPr>
              <a:t>（ロシアのクリミアへの侵攻とロシアへの編入）</a:t>
            </a:r>
            <a:endParaRPr lang="ja-JP" altLang="ja-JP" sz="2600" u="sng" dirty="0">
              <a:latin typeface="+mj-ea"/>
              <a:ea typeface="+mj-ea"/>
            </a:endParaRPr>
          </a:p>
          <a:p>
            <a:pPr marL="441325" lvl="2" indent="-176213">
              <a:lnSpc>
                <a:spcPct val="120000"/>
              </a:lnSpc>
              <a:spcBef>
                <a:spcPts val="0"/>
              </a:spcBef>
            </a:pPr>
            <a:r>
              <a:rPr lang="ja-JP" altLang="ja-JP" sz="2600" u="sng" dirty="0">
                <a:latin typeface="+mj-ea"/>
                <a:ea typeface="+mj-ea"/>
              </a:rPr>
              <a:t>ロシアによるクリミアへの侵攻</a:t>
            </a:r>
            <a:r>
              <a:rPr lang="ja-JP" altLang="en-US" sz="2600" u="sng" dirty="0">
                <a:latin typeface="+mj-ea"/>
                <a:ea typeface="+mj-ea"/>
              </a:rPr>
              <a:t>（２月</a:t>
            </a:r>
            <a:r>
              <a:rPr lang="en-US" altLang="ja-JP" sz="2600" u="sng" dirty="0">
                <a:latin typeface="+mj-ea"/>
                <a:ea typeface="+mj-ea"/>
              </a:rPr>
              <a:t>25</a:t>
            </a:r>
            <a:r>
              <a:rPr lang="ja-JP" altLang="en-US" sz="2600" u="sng" dirty="0">
                <a:latin typeface="+mj-ea"/>
                <a:ea typeface="+mj-ea"/>
              </a:rPr>
              <a:t>日～）</a:t>
            </a:r>
            <a:r>
              <a:rPr lang="ja-JP" altLang="ja-JP" sz="2600" u="sng" dirty="0">
                <a:latin typeface="+mj-ea"/>
                <a:ea typeface="+mj-ea"/>
              </a:rPr>
              <a:t>とクリミアのロシアへの併合</a:t>
            </a:r>
            <a:r>
              <a:rPr lang="ja-JP" altLang="en-US" sz="2600" u="sng" dirty="0">
                <a:latin typeface="+mj-ea"/>
                <a:ea typeface="+mj-ea"/>
              </a:rPr>
              <a:t>（３月</a:t>
            </a:r>
            <a:r>
              <a:rPr lang="en-US" altLang="ja-JP" sz="2600" u="sng" dirty="0">
                <a:latin typeface="+mj-ea"/>
                <a:ea typeface="+mj-ea"/>
              </a:rPr>
              <a:t>18</a:t>
            </a:r>
            <a:r>
              <a:rPr lang="ja-JP" altLang="en-US" sz="2600" u="sng" dirty="0">
                <a:latin typeface="+mj-ea"/>
                <a:ea typeface="+mj-ea"/>
              </a:rPr>
              <a:t>日</a:t>
            </a:r>
            <a:r>
              <a:rPr lang="ja-JP" altLang="en-US" sz="2600" u="sng" dirty="0" smtClean="0">
                <a:latin typeface="+mj-ea"/>
                <a:ea typeface="+mj-ea"/>
              </a:rPr>
              <a:t>）</a:t>
            </a:r>
            <a:r>
              <a:rPr lang="ja-JP" altLang="en-US" sz="2600" dirty="0">
                <a:latin typeface="+mj-ea"/>
                <a:ea typeface="+mj-ea"/>
              </a:rPr>
              <a:t> </a:t>
            </a:r>
            <a:r>
              <a:rPr lang="ja-JP" altLang="en-US" sz="2600" dirty="0" smtClean="0">
                <a:latin typeface="+mj-ea"/>
                <a:ea typeface="+mj-ea"/>
              </a:rPr>
              <a:t>←プーチン</a:t>
            </a:r>
            <a:r>
              <a:rPr lang="ja-JP" altLang="en-US" sz="2600" dirty="0">
                <a:latin typeface="+mj-ea"/>
                <a:ea typeface="+mj-ea"/>
              </a:rPr>
              <a:t>大統領の危機感</a:t>
            </a:r>
            <a:endParaRPr lang="ja-JP" altLang="ja-JP" sz="2600" dirty="0">
              <a:latin typeface="+mj-ea"/>
              <a:ea typeface="+mj-ea"/>
            </a:endParaRPr>
          </a:p>
          <a:p>
            <a:pPr marL="442852" lvl="2">
              <a:lnSpc>
                <a:spcPct val="120000"/>
              </a:lnSpc>
              <a:spcBef>
                <a:spcPts val="0"/>
              </a:spcBef>
            </a:pPr>
            <a:r>
              <a:rPr lang="ja-JP" altLang="ja-JP" sz="2600" dirty="0">
                <a:latin typeface="+mj-ea"/>
                <a:ea typeface="+mj-ea"/>
              </a:rPr>
              <a:t>ロシアによる国連憲章、国際法、</a:t>
            </a:r>
            <a:r>
              <a:rPr lang="ja-JP" altLang="ja-JP" sz="2600" u="sng" dirty="0">
                <a:latin typeface="+mj-ea"/>
                <a:ea typeface="+mj-ea"/>
              </a:rPr>
              <a:t>ブタペスト宣言</a:t>
            </a:r>
            <a:r>
              <a:rPr lang="ja-JP" altLang="en-US" sz="2600" u="sng" dirty="0">
                <a:latin typeface="+mj-ea"/>
                <a:ea typeface="+mj-ea"/>
              </a:rPr>
              <a:t>（</a:t>
            </a:r>
            <a:r>
              <a:rPr lang="en-US" altLang="ja-JP" sz="2600" u="sng" dirty="0">
                <a:latin typeface="+mj-ea"/>
                <a:ea typeface="+mj-ea"/>
              </a:rPr>
              <a:t>1994</a:t>
            </a:r>
            <a:r>
              <a:rPr lang="ja-JP" altLang="en-US" sz="2600" u="sng" dirty="0">
                <a:latin typeface="+mj-ea"/>
                <a:ea typeface="+mj-ea"/>
              </a:rPr>
              <a:t>年</a:t>
            </a:r>
            <a:r>
              <a:rPr lang="en-US" altLang="ja-JP" sz="2600" u="sng" dirty="0">
                <a:latin typeface="+mj-ea"/>
                <a:ea typeface="+mj-ea"/>
              </a:rPr>
              <a:t>12</a:t>
            </a:r>
            <a:r>
              <a:rPr lang="ja-JP" altLang="en-US" sz="2600" u="sng" dirty="0">
                <a:latin typeface="+mj-ea"/>
                <a:ea typeface="+mj-ea"/>
              </a:rPr>
              <a:t>月）</a:t>
            </a:r>
            <a:r>
              <a:rPr lang="ja-JP" altLang="ja-JP" sz="2600" dirty="0">
                <a:latin typeface="+mj-ea"/>
                <a:ea typeface="+mj-ea"/>
              </a:rPr>
              <a:t>等の違反</a:t>
            </a:r>
            <a:endParaRPr lang="en-US" altLang="ja-JP" sz="2600" dirty="0">
              <a:latin typeface="+mj-ea"/>
              <a:ea typeface="+mj-ea"/>
            </a:endParaRPr>
          </a:p>
          <a:p>
            <a:pPr marL="720625" lvl="2" indent="-455550">
              <a:lnSpc>
                <a:spcPct val="120000"/>
              </a:lnSpc>
              <a:spcBef>
                <a:spcPts val="0"/>
              </a:spcBef>
              <a:buNone/>
            </a:pPr>
            <a:r>
              <a:rPr lang="ja-JP" altLang="en-US" sz="2600" dirty="0">
                <a:latin typeface="+mj-ea"/>
                <a:ea typeface="+mj-ea"/>
              </a:rPr>
              <a:t>　→Ｇ７首脳声明（３月３日、</a:t>
            </a:r>
            <a:r>
              <a:rPr lang="en-US" altLang="ja-JP" sz="2600" dirty="0">
                <a:latin typeface="+mj-ea"/>
                <a:ea typeface="+mj-ea"/>
              </a:rPr>
              <a:t>12</a:t>
            </a:r>
            <a:r>
              <a:rPr lang="ja-JP" altLang="en-US" sz="2600" dirty="0">
                <a:latin typeface="+mj-ea"/>
                <a:ea typeface="+mj-ea"/>
              </a:rPr>
              <a:t>日、</a:t>
            </a:r>
            <a:r>
              <a:rPr lang="en-US" altLang="ja-JP" sz="2600" dirty="0">
                <a:latin typeface="+mj-ea"/>
                <a:ea typeface="+mj-ea"/>
              </a:rPr>
              <a:t>24</a:t>
            </a:r>
            <a:r>
              <a:rPr lang="ja-JP" altLang="en-US" sz="2600" dirty="0">
                <a:latin typeface="+mj-ea"/>
                <a:ea typeface="+mj-ea"/>
              </a:rPr>
              <a:t>日（ハーグ会合））</a:t>
            </a:r>
            <a:r>
              <a:rPr lang="ja-JP" altLang="en-US" sz="2600" dirty="0" smtClean="0">
                <a:latin typeface="+mj-ea"/>
                <a:ea typeface="+mj-ea"/>
              </a:rPr>
              <a:t>、</a:t>
            </a:r>
            <a:endParaRPr lang="en-US" altLang="ja-JP" sz="2600" dirty="0" smtClean="0">
              <a:latin typeface="+mj-ea"/>
              <a:ea typeface="+mj-ea"/>
            </a:endParaRPr>
          </a:p>
          <a:p>
            <a:pPr marL="719138" lvl="2" indent="4763">
              <a:lnSpc>
                <a:spcPct val="120000"/>
              </a:lnSpc>
              <a:spcBef>
                <a:spcPts val="0"/>
              </a:spcBef>
              <a:buNone/>
            </a:pPr>
            <a:r>
              <a:rPr lang="ja-JP" altLang="en-US" sz="2600" dirty="0" smtClean="0">
                <a:latin typeface="+mj-ea"/>
                <a:ea typeface="+mj-ea"/>
              </a:rPr>
              <a:t>ロシア</a:t>
            </a:r>
            <a:r>
              <a:rPr lang="ja-JP" altLang="en-US" sz="2600" dirty="0">
                <a:latin typeface="+mj-ea"/>
                <a:ea typeface="+mj-ea"/>
              </a:rPr>
              <a:t>によるクリミア併合は決して容認せず</a:t>
            </a:r>
            <a:endParaRPr lang="ja-JP" altLang="ja-JP" sz="2600" dirty="0">
              <a:latin typeface="+mj-ea"/>
              <a:ea typeface="+mj-ea"/>
            </a:endParaRPr>
          </a:p>
          <a:p>
            <a:pPr marL="442852" lvl="2">
              <a:lnSpc>
                <a:spcPct val="120000"/>
              </a:lnSpc>
              <a:spcBef>
                <a:spcPts val="0"/>
              </a:spcBef>
            </a:pPr>
            <a:r>
              <a:rPr lang="ja-JP" altLang="ja-JP" sz="2600" u="sng" dirty="0">
                <a:latin typeface="+mj-ea"/>
                <a:ea typeface="+mj-ea"/>
              </a:rPr>
              <a:t>国連総会はウクライナの領土一体性支持決議</a:t>
            </a:r>
            <a:r>
              <a:rPr lang="ja-JP" altLang="en-US" sz="2600" dirty="0">
                <a:latin typeface="+mj-ea"/>
                <a:ea typeface="+mj-ea"/>
              </a:rPr>
              <a:t>（３月</a:t>
            </a:r>
            <a:r>
              <a:rPr lang="en-US" altLang="ja-JP" sz="2600" dirty="0">
                <a:latin typeface="+mj-ea"/>
                <a:ea typeface="+mj-ea"/>
              </a:rPr>
              <a:t>27</a:t>
            </a:r>
            <a:r>
              <a:rPr lang="ja-JP" altLang="en-US" sz="2600" dirty="0">
                <a:latin typeface="+mj-ea"/>
                <a:ea typeface="+mj-ea"/>
              </a:rPr>
              <a:t>日）</a:t>
            </a:r>
            <a:endParaRPr lang="en-US" altLang="ja-JP" sz="2600" dirty="0">
              <a:latin typeface="+mj-ea"/>
              <a:ea typeface="+mj-ea"/>
            </a:endParaRPr>
          </a:p>
          <a:p>
            <a:pPr marL="265077" lvl="2" indent="0">
              <a:lnSpc>
                <a:spcPct val="120000"/>
              </a:lnSpc>
              <a:spcBef>
                <a:spcPts val="0"/>
              </a:spcBef>
              <a:buNone/>
            </a:pPr>
            <a:r>
              <a:rPr lang="ja-JP" altLang="en-US" sz="2600" dirty="0">
                <a:latin typeface="+mj-ea"/>
                <a:ea typeface="+mj-ea"/>
              </a:rPr>
              <a:t>　（賛成</a:t>
            </a:r>
            <a:r>
              <a:rPr lang="en-US" altLang="ja-JP" sz="2600" dirty="0">
                <a:latin typeface="+mj-ea"/>
                <a:ea typeface="+mj-ea"/>
              </a:rPr>
              <a:t>100</a:t>
            </a:r>
            <a:r>
              <a:rPr lang="ja-JP" altLang="en-US" sz="2600" dirty="0" err="1">
                <a:latin typeface="+mj-ea"/>
                <a:ea typeface="+mj-ea"/>
              </a:rPr>
              <a:t>、</a:t>
            </a:r>
            <a:r>
              <a:rPr lang="ja-JP" altLang="en-US" sz="2600" dirty="0">
                <a:latin typeface="+mj-ea"/>
                <a:ea typeface="+mj-ea"/>
              </a:rPr>
              <a:t>反対</a:t>
            </a:r>
            <a:r>
              <a:rPr lang="en-US" altLang="ja-JP" sz="2600" dirty="0">
                <a:latin typeface="+mj-ea"/>
                <a:ea typeface="+mj-ea"/>
              </a:rPr>
              <a:t>11</a:t>
            </a:r>
            <a:r>
              <a:rPr lang="ja-JP" altLang="en-US" sz="2600" dirty="0" err="1">
                <a:latin typeface="+mj-ea"/>
                <a:ea typeface="+mj-ea"/>
              </a:rPr>
              <a:t>、</a:t>
            </a:r>
            <a:r>
              <a:rPr lang="ja-JP" altLang="en-US" sz="2600" dirty="0">
                <a:latin typeface="+mj-ea"/>
                <a:ea typeface="+mj-ea"/>
              </a:rPr>
              <a:t>棄権</a:t>
            </a:r>
            <a:r>
              <a:rPr lang="en-US" altLang="ja-JP" sz="2600" dirty="0">
                <a:latin typeface="+mj-ea"/>
                <a:ea typeface="+mj-ea"/>
              </a:rPr>
              <a:t>58</a:t>
            </a:r>
            <a:r>
              <a:rPr lang="ja-JP" altLang="en-US" sz="2600" dirty="0">
                <a:latin typeface="+mj-ea"/>
                <a:ea typeface="+mj-ea"/>
              </a:rPr>
              <a:t>）</a:t>
            </a:r>
            <a:endParaRPr lang="ja-JP" altLang="ja-JP" sz="2600" dirty="0">
              <a:latin typeface="+mj-ea"/>
              <a:ea typeface="+mj-ea"/>
            </a:endParaRPr>
          </a:p>
          <a:p>
            <a:pPr marL="442852" lvl="2">
              <a:lnSpc>
                <a:spcPct val="120000"/>
              </a:lnSpc>
              <a:spcBef>
                <a:spcPts val="0"/>
              </a:spcBef>
            </a:pPr>
            <a:r>
              <a:rPr lang="ja-JP" altLang="ja-JP" sz="2600" u="sng" dirty="0">
                <a:latin typeface="+mj-ea"/>
                <a:ea typeface="+mj-ea"/>
              </a:rPr>
              <a:t>米、</a:t>
            </a:r>
            <a:r>
              <a:rPr lang="en-US" altLang="ja-JP" sz="2600" u="sng" dirty="0">
                <a:latin typeface="+mj-ea"/>
                <a:ea typeface="+mj-ea"/>
              </a:rPr>
              <a:t>EU</a:t>
            </a:r>
            <a:r>
              <a:rPr lang="ja-JP" altLang="ja-JP" sz="2600" u="sng" dirty="0" err="1">
                <a:latin typeface="+mj-ea"/>
                <a:ea typeface="+mj-ea"/>
              </a:rPr>
              <a:t>、</a:t>
            </a:r>
            <a:r>
              <a:rPr lang="ja-JP" altLang="ja-JP" sz="2600" u="sng" dirty="0">
                <a:latin typeface="+mj-ea"/>
                <a:ea typeface="+mj-ea"/>
              </a:rPr>
              <a:t>日等による対露制裁</a:t>
            </a:r>
            <a:r>
              <a:rPr lang="ja-JP" altLang="ja-JP" sz="2600" dirty="0">
                <a:latin typeface="+mj-ea"/>
                <a:ea typeface="+mj-ea"/>
              </a:rPr>
              <a:t>（</a:t>
            </a:r>
            <a:r>
              <a:rPr lang="ja-JP" altLang="en-US" sz="2600" dirty="0">
                <a:latin typeface="+mj-ea"/>
                <a:ea typeface="+mj-ea"/>
              </a:rPr>
              <a:t>３月６日以降</a:t>
            </a:r>
            <a:r>
              <a:rPr lang="en-US" altLang="ja-JP" sz="2600" dirty="0">
                <a:latin typeface="+mj-ea"/>
                <a:ea typeface="+mj-ea"/>
              </a:rPr>
              <a:t>2015</a:t>
            </a:r>
            <a:r>
              <a:rPr lang="ja-JP" altLang="en-US" sz="2600" dirty="0">
                <a:latin typeface="+mj-ea"/>
                <a:ea typeface="+mj-ea"/>
              </a:rPr>
              <a:t>年３</a:t>
            </a:r>
            <a:r>
              <a:rPr lang="ja-JP" altLang="ja-JP" sz="2600" dirty="0">
                <a:latin typeface="+mj-ea"/>
                <a:ea typeface="+mj-ea"/>
              </a:rPr>
              <a:t>月まで、親露派やロシアの対応に応じて何度も追加措置：</a:t>
            </a:r>
            <a:endParaRPr lang="en-US" altLang="ja-JP" sz="2600" dirty="0">
              <a:latin typeface="+mj-ea"/>
              <a:ea typeface="+mj-ea"/>
            </a:endParaRPr>
          </a:p>
          <a:p>
            <a:pPr marL="723800" lvl="2" indent="0">
              <a:lnSpc>
                <a:spcPct val="120000"/>
              </a:lnSpc>
              <a:spcBef>
                <a:spcPts val="0"/>
              </a:spcBef>
              <a:buNone/>
            </a:pPr>
            <a:r>
              <a:rPr lang="ja-JP" altLang="ja-JP" sz="2600" dirty="0">
                <a:latin typeface="+mj-ea"/>
                <a:ea typeface="+mj-ea"/>
              </a:rPr>
              <a:t>個人</a:t>
            </a:r>
            <a:r>
              <a:rPr lang="ja-JP" altLang="en-US" sz="2600" dirty="0">
                <a:latin typeface="+mj-ea"/>
                <a:ea typeface="+mj-ea"/>
              </a:rPr>
              <a:t>へ</a:t>
            </a:r>
            <a:r>
              <a:rPr lang="ja-JP" altLang="ja-JP" sz="2600" dirty="0">
                <a:latin typeface="+mj-ea"/>
                <a:ea typeface="+mj-ea"/>
              </a:rPr>
              <a:t>の</a:t>
            </a:r>
            <a:r>
              <a:rPr lang="ja-JP" altLang="en-US" sz="2600" dirty="0">
                <a:latin typeface="+mj-ea"/>
                <a:ea typeface="+mj-ea"/>
              </a:rPr>
              <a:t>渡航禁止や資産凍結だけでなく</a:t>
            </a:r>
            <a:r>
              <a:rPr lang="ja-JP" altLang="ja-JP" sz="2600" dirty="0">
                <a:latin typeface="+mj-ea"/>
                <a:ea typeface="+mj-ea"/>
              </a:rPr>
              <a:t>、</a:t>
            </a:r>
            <a:r>
              <a:rPr lang="ja-JP" altLang="ja-JP" sz="2600" u="sng" dirty="0">
                <a:latin typeface="+mj-ea"/>
                <a:ea typeface="+mj-ea"/>
              </a:rPr>
              <a:t>対外資本流出</a:t>
            </a:r>
            <a:r>
              <a:rPr lang="ja-JP" altLang="ja-JP" sz="2600" dirty="0">
                <a:latin typeface="+mj-ea"/>
                <a:ea typeface="+mj-ea"/>
              </a:rPr>
              <a:t>、</a:t>
            </a:r>
            <a:r>
              <a:rPr lang="ja-JP" altLang="ja-JP" sz="2600" u="sng" dirty="0">
                <a:latin typeface="+mj-ea"/>
                <a:ea typeface="+mj-ea"/>
              </a:rPr>
              <a:t>ルーブル価値の下落</a:t>
            </a:r>
            <a:r>
              <a:rPr lang="ja-JP" altLang="ja-JP" sz="2600" dirty="0">
                <a:latin typeface="+mj-ea"/>
                <a:ea typeface="+mj-ea"/>
              </a:rPr>
              <a:t>、</a:t>
            </a:r>
            <a:r>
              <a:rPr lang="ja-JP" altLang="en-US" sz="2600" u="sng" dirty="0">
                <a:latin typeface="+mj-ea"/>
                <a:ea typeface="+mj-ea"/>
              </a:rPr>
              <a:t>経済的</a:t>
            </a:r>
            <a:r>
              <a:rPr lang="ja-JP" altLang="ja-JP" sz="2600" u="sng" dirty="0">
                <a:latin typeface="+mj-ea"/>
                <a:ea typeface="+mj-ea"/>
              </a:rPr>
              <a:t>損失</a:t>
            </a:r>
            <a:r>
              <a:rPr lang="ja-JP" altLang="ja-JP" sz="2600" dirty="0">
                <a:latin typeface="+mj-ea"/>
                <a:ea typeface="+mj-ea"/>
              </a:rPr>
              <a:t>、</a:t>
            </a:r>
            <a:r>
              <a:rPr lang="ja-JP" altLang="en-US" sz="2600" u="sng" dirty="0">
                <a:latin typeface="+mj-ea"/>
                <a:ea typeface="+mj-ea"/>
              </a:rPr>
              <a:t>石油探査･生産及び軍事関連技術の輸出禁止</a:t>
            </a:r>
            <a:r>
              <a:rPr lang="ja-JP" altLang="en-US" sz="2600" dirty="0">
                <a:latin typeface="+mj-ea"/>
                <a:ea typeface="+mj-ea"/>
              </a:rPr>
              <a:t>、</a:t>
            </a:r>
            <a:r>
              <a:rPr lang="ja-JP" altLang="ja-JP" sz="2600" u="sng" dirty="0">
                <a:latin typeface="+mj-ea"/>
                <a:ea typeface="+mj-ea"/>
              </a:rPr>
              <a:t>金融市場での資金調達の障害</a:t>
            </a:r>
            <a:r>
              <a:rPr lang="ja-JP" altLang="ja-JP" sz="2600" dirty="0">
                <a:latin typeface="+mj-ea"/>
                <a:ea typeface="+mj-ea"/>
              </a:rPr>
              <a:t>などの影響あり）</a:t>
            </a:r>
          </a:p>
          <a:p>
            <a:pPr marL="442852" lvl="2">
              <a:lnSpc>
                <a:spcPct val="120000"/>
              </a:lnSpc>
              <a:spcBef>
                <a:spcPts val="0"/>
              </a:spcBef>
            </a:pPr>
            <a:r>
              <a:rPr lang="ja-JP" altLang="en-US" sz="2600" dirty="0">
                <a:latin typeface="+mj-ea"/>
                <a:ea typeface="+mj-ea"/>
              </a:rPr>
              <a:t>安倍総理による対ウクライナ</a:t>
            </a:r>
            <a:r>
              <a:rPr lang="en-US" altLang="ja-JP" sz="2600" dirty="0">
                <a:latin typeface="+mj-ea"/>
                <a:ea typeface="+mj-ea"/>
              </a:rPr>
              <a:t>1,500</a:t>
            </a:r>
            <a:r>
              <a:rPr lang="ja-JP" altLang="en-US" sz="2600" dirty="0">
                <a:latin typeface="+mj-ea"/>
                <a:ea typeface="+mj-ea"/>
              </a:rPr>
              <a:t>億円の財政支援</a:t>
            </a:r>
            <a:r>
              <a:rPr lang="ja-JP" altLang="en-US" sz="2600" dirty="0" smtClean="0">
                <a:latin typeface="+mj-ea"/>
                <a:ea typeface="+mj-ea"/>
              </a:rPr>
              <a:t>表明（３月</a:t>
            </a:r>
            <a:r>
              <a:rPr lang="en-US" altLang="ja-JP" sz="2600" dirty="0" smtClean="0">
                <a:latin typeface="+mj-ea"/>
                <a:ea typeface="+mj-ea"/>
              </a:rPr>
              <a:t>24</a:t>
            </a:r>
            <a:r>
              <a:rPr lang="ja-JP" altLang="en-US" sz="2600" dirty="0" smtClean="0">
                <a:latin typeface="+mj-ea"/>
                <a:ea typeface="+mj-ea"/>
              </a:rPr>
              <a:t>日）</a:t>
            </a:r>
            <a:endParaRPr lang="en-US" altLang="ja-JP" sz="2600" dirty="0" smtClean="0">
              <a:latin typeface="+mj-ea"/>
              <a:ea typeface="+mj-ea"/>
            </a:endParaRPr>
          </a:p>
          <a:p>
            <a:pPr marL="263525" lvl="2" indent="269875">
              <a:lnSpc>
                <a:spcPct val="120000"/>
              </a:lnSpc>
              <a:spcBef>
                <a:spcPts val="0"/>
              </a:spcBef>
              <a:buNone/>
            </a:pPr>
            <a:r>
              <a:rPr lang="ja-JP" altLang="en-US" sz="2600" dirty="0" smtClean="0">
                <a:latin typeface="+mj-ea"/>
                <a:ea typeface="+mj-ea"/>
              </a:rPr>
              <a:t>（</a:t>
            </a:r>
            <a:r>
              <a:rPr lang="ja-JP" altLang="en-US" sz="2600" dirty="0">
                <a:latin typeface="+mj-ea"/>
                <a:ea typeface="+mj-ea"/>
              </a:rPr>
              <a:t>経済状況の改善、民主主義の回復、国民の対話と統合の促進のため</a:t>
            </a:r>
            <a:r>
              <a:rPr lang="ja-JP" altLang="en-US" sz="2600" dirty="0" smtClean="0">
                <a:latin typeface="+mj-ea"/>
                <a:ea typeface="+mj-ea"/>
              </a:rPr>
              <a:t>）</a:t>
            </a:r>
            <a:endParaRPr lang="en-US" altLang="ja-JP" sz="2600" dirty="0" smtClean="0">
              <a:latin typeface="+mj-ea"/>
              <a:ea typeface="+mj-ea"/>
            </a:endParaRPr>
          </a:p>
          <a:p>
            <a:pPr marL="442913" lvl="2" indent="0">
              <a:lnSpc>
                <a:spcPct val="120000"/>
              </a:lnSpc>
              <a:spcBef>
                <a:spcPts val="0"/>
              </a:spcBef>
              <a:buNone/>
            </a:pPr>
            <a:r>
              <a:rPr lang="ja-JP" altLang="en-US" sz="2600" dirty="0" smtClean="0">
                <a:latin typeface="+mj-ea"/>
                <a:ea typeface="+mj-ea"/>
              </a:rPr>
              <a:t>うち、</a:t>
            </a:r>
            <a:r>
              <a:rPr lang="en-US" altLang="ja-JP" sz="2600" dirty="0" smtClean="0">
                <a:latin typeface="+mj-ea"/>
                <a:ea typeface="+mj-ea"/>
              </a:rPr>
              <a:t>2015</a:t>
            </a:r>
            <a:r>
              <a:rPr lang="ja-JP" altLang="en-US" sz="2600" dirty="0" smtClean="0">
                <a:latin typeface="+mj-ea"/>
                <a:ea typeface="+mj-ea"/>
              </a:rPr>
              <a:t>年３月</a:t>
            </a:r>
            <a:r>
              <a:rPr lang="en-US" altLang="ja-JP" sz="2600" dirty="0" smtClean="0">
                <a:latin typeface="+mj-ea"/>
                <a:ea typeface="+mj-ea"/>
              </a:rPr>
              <a:t>25</a:t>
            </a:r>
            <a:r>
              <a:rPr lang="ja-JP" altLang="en-US" sz="2600" dirty="0" smtClean="0">
                <a:latin typeface="+mj-ea"/>
                <a:ea typeface="+mj-ea"/>
              </a:rPr>
              <a:t>日にボルトニッチ下水道施設の改修事業（約</a:t>
            </a:r>
            <a:r>
              <a:rPr lang="en-US" altLang="ja-JP" sz="2600" dirty="0" smtClean="0">
                <a:latin typeface="+mj-ea"/>
                <a:ea typeface="+mj-ea"/>
              </a:rPr>
              <a:t>1,100</a:t>
            </a:r>
            <a:r>
              <a:rPr lang="ja-JP" altLang="en-US" sz="2600" dirty="0" smtClean="0">
                <a:latin typeface="+mj-ea"/>
                <a:ea typeface="+mj-ea"/>
              </a:rPr>
              <a:t>億円）のウクライナ閣僚会議承認</a:t>
            </a:r>
            <a:endParaRPr lang="en-US" altLang="ja-JP" sz="2600" dirty="0">
              <a:latin typeface="+mj-ea"/>
              <a:ea typeface="+mj-ea"/>
            </a:endParaRPr>
          </a:p>
          <a:p>
            <a:pPr marL="706340" lvl="3" indent="-442852">
              <a:buNone/>
            </a:pPr>
            <a:endParaRPr lang="en-US" altLang="ja-JP" sz="2200" dirty="0">
              <a:latin typeface="+mj-ea"/>
              <a:ea typeface="+mj-ea"/>
            </a:endParaRPr>
          </a:p>
          <a:p>
            <a:pPr marL="990463" lvl="3" indent="-990463">
              <a:buNone/>
              <a:tabLst>
                <a:tab pos="990463" algn="l"/>
              </a:tabLst>
            </a:pPr>
            <a:r>
              <a:rPr lang="ja-JP" altLang="en-US" sz="2300" dirty="0">
                <a:latin typeface="+mj-ea"/>
              </a:rPr>
              <a:t>（注） </a:t>
            </a:r>
            <a:r>
              <a:rPr lang="ja-JP" altLang="en-US" sz="2300" dirty="0">
                <a:latin typeface="+mj-ea"/>
                <a:ea typeface="+mj-ea"/>
              </a:rPr>
              <a:t>ア</a:t>
            </a:r>
            <a:r>
              <a:rPr lang="en-US" altLang="ja-JP" sz="2300" dirty="0">
                <a:latin typeface="+mj-ea"/>
                <a:ea typeface="+mj-ea"/>
              </a:rPr>
              <a:t>	</a:t>
            </a:r>
            <a:r>
              <a:rPr lang="ja-JP" altLang="en-US" sz="2300" dirty="0">
                <a:latin typeface="+mj-ea"/>
                <a:ea typeface="+mj-ea"/>
              </a:rPr>
              <a:t>ウクライナ憲法裁、クリミアの露への編入に関する「住民投票」（３月</a:t>
            </a:r>
            <a:r>
              <a:rPr lang="en-US" altLang="ja-JP" sz="2300" dirty="0">
                <a:latin typeface="+mj-ea"/>
                <a:ea typeface="+mj-ea"/>
              </a:rPr>
              <a:t>16</a:t>
            </a:r>
            <a:r>
              <a:rPr lang="ja-JP" altLang="en-US" sz="2300" dirty="0">
                <a:latin typeface="+mj-ea"/>
                <a:ea typeface="+mj-ea"/>
              </a:rPr>
              <a:t>日）は憲法違反の判決（３</a:t>
            </a:r>
            <a:r>
              <a:rPr lang="ja-JP" altLang="en-US" sz="2300" dirty="0">
                <a:latin typeface="+mj-ea"/>
              </a:rPr>
              <a:t>月</a:t>
            </a:r>
            <a:r>
              <a:rPr lang="en-US" altLang="ja-JP" sz="2300" dirty="0">
                <a:latin typeface="+mj-ea"/>
              </a:rPr>
              <a:t>14</a:t>
            </a:r>
            <a:r>
              <a:rPr lang="ja-JP" altLang="en-US" sz="2300" dirty="0">
                <a:latin typeface="+mj-ea"/>
              </a:rPr>
              <a:t>日</a:t>
            </a:r>
            <a:r>
              <a:rPr lang="ja-JP" altLang="en-US" sz="2300" dirty="0">
                <a:latin typeface="+mj-ea"/>
                <a:ea typeface="+mj-ea"/>
              </a:rPr>
              <a:t>）</a:t>
            </a:r>
            <a:endParaRPr lang="en-US" altLang="ja-JP" sz="2300" dirty="0">
              <a:latin typeface="+mj-ea"/>
              <a:ea typeface="+mj-ea"/>
            </a:endParaRPr>
          </a:p>
          <a:p>
            <a:pPr marL="989013" lvl="3" indent="-539750">
              <a:buNone/>
              <a:tabLst>
                <a:tab pos="990463" algn="l"/>
              </a:tabLst>
            </a:pPr>
            <a:r>
              <a:rPr lang="ja-JP" altLang="en-US" sz="2300" dirty="0">
                <a:latin typeface="+mj-ea"/>
                <a:ea typeface="+mj-ea"/>
              </a:rPr>
              <a:t>イ</a:t>
            </a:r>
            <a:r>
              <a:rPr lang="en-US" altLang="ja-JP" sz="2300" dirty="0">
                <a:latin typeface="+mj-ea"/>
                <a:ea typeface="+mj-ea"/>
              </a:rPr>
              <a:t>	</a:t>
            </a:r>
            <a:r>
              <a:rPr lang="ja-JP" altLang="en-US" sz="2300" dirty="0">
                <a:latin typeface="+mj-ea"/>
                <a:ea typeface="+mj-ea"/>
              </a:rPr>
              <a:t>クリミア自治共和国最高会議の独立宣言（３月</a:t>
            </a:r>
            <a:r>
              <a:rPr lang="en-US" altLang="ja-JP" sz="2300" dirty="0">
                <a:latin typeface="+mj-ea"/>
                <a:ea typeface="+mj-ea"/>
              </a:rPr>
              <a:t>11</a:t>
            </a:r>
            <a:r>
              <a:rPr lang="ja-JP" altLang="en-US" sz="2300" dirty="0">
                <a:latin typeface="+mj-ea"/>
                <a:ea typeface="+mj-ea"/>
              </a:rPr>
              <a:t>日）無効化の大統領令発令（３月</a:t>
            </a:r>
            <a:r>
              <a:rPr lang="en-US" altLang="ja-JP" sz="2300" dirty="0">
                <a:latin typeface="+mj-ea"/>
                <a:ea typeface="+mj-ea"/>
              </a:rPr>
              <a:t>14</a:t>
            </a:r>
            <a:r>
              <a:rPr lang="ja-JP" altLang="en-US" sz="2300" dirty="0">
                <a:latin typeface="+mj-ea"/>
                <a:ea typeface="+mj-ea"/>
              </a:rPr>
              <a:t>日）</a:t>
            </a:r>
            <a:endParaRPr lang="ja-JP" altLang="ja-JP" sz="2300" dirty="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12</a:t>
            </a:fld>
            <a:endParaRPr lang="ja-JP" altLang="en-US" dirty="0"/>
          </a:p>
        </p:txBody>
      </p:sp>
    </p:spTree>
    <p:extLst>
      <p:ext uri="{BB962C8B-B14F-4D97-AF65-F5344CB8AC3E}">
        <p14:creationId xmlns:p14="http://schemas.microsoft.com/office/powerpoint/2010/main" val="163489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fontScale="92500" lnSpcReduction="20000"/>
          </a:bodyPr>
          <a:lstStyle/>
          <a:p>
            <a:pPr lvl="1"/>
            <a:r>
              <a:rPr lang="ja-JP" altLang="en-US" u="sng" dirty="0" smtClean="0">
                <a:latin typeface="+mj-ea"/>
                <a:ea typeface="+mj-ea"/>
              </a:rPr>
              <a:t>第</a:t>
            </a:r>
            <a:r>
              <a:rPr lang="ja-JP" altLang="en-US" u="sng" dirty="0">
                <a:latin typeface="+mj-ea"/>
                <a:ea typeface="+mj-ea"/>
              </a:rPr>
              <a:t>３</a:t>
            </a:r>
            <a:r>
              <a:rPr lang="ja-JP" altLang="en-US" u="sng" dirty="0" smtClean="0">
                <a:latin typeface="+mj-ea"/>
                <a:ea typeface="+mj-ea"/>
              </a:rPr>
              <a:t>期： </a:t>
            </a:r>
            <a:r>
              <a:rPr lang="en-US" altLang="ja-JP" u="sng" dirty="0" smtClean="0">
                <a:latin typeface="+mj-ea"/>
                <a:ea typeface="+mj-ea"/>
              </a:rPr>
              <a:t>2014</a:t>
            </a:r>
            <a:r>
              <a:rPr lang="ja-JP" altLang="en-US" u="sng" dirty="0" smtClean="0">
                <a:latin typeface="+mj-ea"/>
                <a:ea typeface="+mj-ea"/>
              </a:rPr>
              <a:t>年４月初めから６月</a:t>
            </a:r>
            <a:r>
              <a:rPr lang="ja-JP" altLang="en-US" u="sng" dirty="0">
                <a:latin typeface="+mj-ea"/>
                <a:ea typeface="+mj-ea"/>
              </a:rPr>
              <a:t>７</a:t>
            </a:r>
            <a:r>
              <a:rPr lang="ja-JP" altLang="en-US" u="sng" dirty="0" smtClean="0">
                <a:latin typeface="+mj-ea"/>
                <a:ea typeface="+mj-ea"/>
              </a:rPr>
              <a:t>日まで</a:t>
            </a:r>
            <a:endParaRPr lang="en-US" altLang="ja-JP" u="sng" dirty="0" smtClean="0">
              <a:latin typeface="+mj-ea"/>
              <a:ea typeface="+mj-ea"/>
            </a:endParaRPr>
          </a:p>
          <a:p>
            <a:pPr marL="1352363" lvl="1" indent="-95237">
              <a:buNone/>
            </a:pPr>
            <a:r>
              <a:rPr lang="ja-JP" altLang="en-US" u="sng" dirty="0">
                <a:solidFill>
                  <a:prstClr val="black"/>
                </a:solidFill>
                <a:latin typeface="+mj-ea"/>
                <a:ea typeface="+mj-ea"/>
              </a:rPr>
              <a:t>（</a:t>
            </a:r>
            <a:r>
              <a:rPr lang="ja-JP" altLang="en-US" u="sng" dirty="0" smtClean="0">
                <a:solidFill>
                  <a:prstClr val="black"/>
                </a:solidFill>
                <a:latin typeface="+mj-ea"/>
                <a:ea typeface="+mj-ea"/>
              </a:rPr>
              <a:t>東部への</a:t>
            </a:r>
            <a:r>
              <a:rPr lang="ja-JP" altLang="en-US" u="sng" dirty="0">
                <a:solidFill>
                  <a:prstClr val="black"/>
                </a:solidFill>
                <a:latin typeface="+mj-ea"/>
                <a:ea typeface="+mj-ea"/>
              </a:rPr>
              <a:t>親露派武装集団の侵攻開始から新大統領の</a:t>
            </a:r>
            <a:r>
              <a:rPr lang="ja-JP" altLang="en-US" u="sng" dirty="0" smtClean="0">
                <a:solidFill>
                  <a:prstClr val="black"/>
                </a:solidFill>
                <a:latin typeface="+mj-ea"/>
                <a:ea typeface="+mj-ea"/>
              </a:rPr>
              <a:t>就任）</a:t>
            </a:r>
            <a:endParaRPr lang="en-US" altLang="ja-JP" u="sng" dirty="0" smtClean="0">
              <a:latin typeface="+mj-ea"/>
              <a:ea typeface="+mj-ea"/>
            </a:endParaRPr>
          </a:p>
          <a:p>
            <a:pPr marL="533326"/>
            <a:r>
              <a:rPr lang="ja-JP" altLang="en-US" u="sng" dirty="0" smtClean="0">
                <a:latin typeface="+mj-ea"/>
                <a:ea typeface="+mj-ea"/>
              </a:rPr>
              <a:t>親露派武装集団（分離派）による東部</a:t>
            </a:r>
            <a:r>
              <a:rPr lang="ja-JP" altLang="en-US" dirty="0" smtClean="0">
                <a:latin typeface="+mj-ea"/>
                <a:ea typeface="+mj-ea"/>
              </a:rPr>
              <a:t>（ハリコフ、ドネツク、ルハンスク）</a:t>
            </a:r>
            <a:r>
              <a:rPr lang="ja-JP" altLang="en-US" u="sng" dirty="0" smtClean="0">
                <a:latin typeface="+mj-ea"/>
                <a:ea typeface="+mj-ea"/>
              </a:rPr>
              <a:t>各州の行政府庁舎等の占拠（４月６日～）</a:t>
            </a:r>
            <a:r>
              <a:rPr lang="ja-JP" altLang="en-US" dirty="0" smtClean="0">
                <a:latin typeface="+mj-ea"/>
                <a:ea typeface="+mj-ea"/>
              </a:rPr>
              <a:t>、ウクライナ政府による反攻（４月</a:t>
            </a:r>
            <a:r>
              <a:rPr lang="en-US" altLang="ja-JP" dirty="0" smtClean="0">
                <a:latin typeface="+mj-ea"/>
                <a:ea typeface="+mj-ea"/>
              </a:rPr>
              <a:t>15</a:t>
            </a:r>
            <a:r>
              <a:rPr lang="ja-JP" altLang="en-US" dirty="0" smtClean="0">
                <a:latin typeface="+mj-ea"/>
                <a:ea typeface="+mj-ea"/>
              </a:rPr>
              <a:t>日～）、</a:t>
            </a:r>
            <a:r>
              <a:rPr lang="ja-JP" altLang="en-US" u="sng" dirty="0" smtClean="0">
                <a:latin typeface="+mj-ea"/>
                <a:ea typeface="+mj-ea"/>
              </a:rPr>
              <a:t>ジュネーブ宣言採択</a:t>
            </a:r>
            <a:r>
              <a:rPr lang="ja-JP" altLang="en-US" dirty="0" smtClean="0">
                <a:latin typeface="+mj-ea"/>
                <a:ea typeface="+mj-ea"/>
              </a:rPr>
              <a:t>、繰上げ大統領選挙（５月</a:t>
            </a:r>
            <a:r>
              <a:rPr lang="en-US" altLang="ja-JP" dirty="0" smtClean="0">
                <a:latin typeface="+mj-ea"/>
                <a:ea typeface="+mj-ea"/>
              </a:rPr>
              <a:t>25</a:t>
            </a:r>
            <a:r>
              <a:rPr lang="ja-JP" altLang="en-US" dirty="0" smtClean="0">
                <a:latin typeface="+mj-ea"/>
                <a:ea typeface="+mj-ea"/>
              </a:rPr>
              <a:t>日）と</a:t>
            </a:r>
            <a:r>
              <a:rPr lang="ja-JP" altLang="en-US" u="sng" dirty="0" smtClean="0">
                <a:latin typeface="+mj-ea"/>
                <a:ea typeface="+mj-ea"/>
              </a:rPr>
              <a:t>ポロシェンコ大統領の就任（６月７日）</a:t>
            </a:r>
            <a:endParaRPr lang="en-US" altLang="ja-JP" u="sng" dirty="0" smtClean="0">
              <a:latin typeface="+mj-ea"/>
              <a:ea typeface="+mj-ea"/>
            </a:endParaRPr>
          </a:p>
          <a:p>
            <a:pPr marL="706340" lvl="3" indent="-442852">
              <a:buNone/>
            </a:pPr>
            <a:endParaRPr lang="en-US" altLang="ja-JP" sz="2000" dirty="0">
              <a:latin typeface="+mj-ea"/>
              <a:ea typeface="+mj-ea"/>
            </a:endParaRPr>
          </a:p>
          <a:p>
            <a:pPr marL="990463" lvl="3" indent="-990463">
              <a:buNone/>
              <a:tabLst>
                <a:tab pos="990463" algn="l"/>
              </a:tabLst>
            </a:pPr>
            <a:r>
              <a:rPr lang="ja-JP" altLang="en-US" sz="2000" dirty="0">
                <a:latin typeface="+mj-ea"/>
              </a:rPr>
              <a:t>（注） </a:t>
            </a:r>
            <a:r>
              <a:rPr lang="ja-JP" altLang="en-US" sz="2000" dirty="0">
                <a:latin typeface="+mj-ea"/>
                <a:ea typeface="+mj-ea"/>
              </a:rPr>
              <a:t>ア</a:t>
            </a:r>
            <a:r>
              <a:rPr lang="en-US" altLang="ja-JP" sz="2000" dirty="0">
                <a:latin typeface="+mj-ea"/>
                <a:ea typeface="+mj-ea"/>
              </a:rPr>
              <a:t>	</a:t>
            </a:r>
            <a:r>
              <a:rPr lang="ja-JP" altLang="en-US" sz="2000" dirty="0">
                <a:latin typeface="+mj-ea"/>
                <a:ea typeface="+mj-ea"/>
              </a:rPr>
              <a:t>ドネツク人民共和国（ＤＰＲ）の独立宣言（４月７日）ルハンスク人民共和国（ＬＰＲ）の独立宣言（４月８日）</a:t>
            </a:r>
            <a:endParaRPr lang="en-US" altLang="ja-JP" sz="2000" dirty="0">
              <a:latin typeface="+mj-ea"/>
              <a:ea typeface="+mj-ea"/>
            </a:endParaRPr>
          </a:p>
          <a:p>
            <a:pPr marL="990463" lvl="3" indent="-450788">
              <a:buNone/>
              <a:tabLst>
                <a:tab pos="990463" algn="l"/>
              </a:tabLst>
            </a:pPr>
            <a:r>
              <a:rPr lang="ja-JP" altLang="en-US" sz="2000" dirty="0">
                <a:latin typeface="+mj-ea"/>
                <a:ea typeface="+mj-ea"/>
              </a:rPr>
              <a:t>イ</a:t>
            </a:r>
            <a:r>
              <a:rPr lang="en-US" altLang="ja-JP" sz="2000" dirty="0">
                <a:latin typeface="+mj-ea"/>
                <a:ea typeface="+mj-ea"/>
              </a:rPr>
              <a:t>	</a:t>
            </a:r>
            <a:r>
              <a:rPr lang="ja-JP" altLang="en-US" sz="2000" u="sng" dirty="0">
                <a:latin typeface="+mj-ea"/>
                <a:ea typeface="+mj-ea"/>
              </a:rPr>
              <a:t>ジュネーブ宣言（４月</a:t>
            </a:r>
            <a:r>
              <a:rPr lang="en-US" altLang="ja-JP" sz="2000" u="sng" dirty="0">
                <a:latin typeface="+mj-ea"/>
                <a:ea typeface="+mj-ea"/>
              </a:rPr>
              <a:t>17</a:t>
            </a:r>
            <a:r>
              <a:rPr lang="ja-JP" altLang="en-US" sz="2000" u="sng" dirty="0">
                <a:latin typeface="+mj-ea"/>
                <a:ea typeface="+mj-ea"/>
              </a:rPr>
              <a:t>日）のポイント</a:t>
            </a:r>
            <a:endParaRPr lang="en-US" altLang="ja-JP" sz="2000" u="sng" dirty="0">
              <a:latin typeface="+mj-ea"/>
              <a:ea typeface="+mj-ea"/>
            </a:endParaRPr>
          </a:p>
          <a:p>
            <a:pPr marL="990463" lvl="3" indent="0">
              <a:buNone/>
              <a:tabLst>
                <a:tab pos="990463" algn="l"/>
              </a:tabLst>
            </a:pPr>
            <a:r>
              <a:rPr lang="ja-JP" altLang="en-US" sz="2000" dirty="0">
                <a:latin typeface="+mj-ea"/>
                <a:ea typeface="+mj-ea"/>
              </a:rPr>
              <a:t>①停戦、</a:t>
            </a:r>
            <a:endParaRPr lang="en-US" altLang="ja-JP" sz="2000" dirty="0">
              <a:latin typeface="+mj-ea"/>
              <a:ea typeface="+mj-ea"/>
            </a:endParaRPr>
          </a:p>
          <a:p>
            <a:pPr marL="990463" lvl="3" indent="0">
              <a:buNone/>
              <a:tabLst>
                <a:tab pos="990463" algn="l"/>
              </a:tabLst>
            </a:pPr>
            <a:r>
              <a:rPr lang="ja-JP" altLang="en-US" sz="2000" dirty="0">
                <a:latin typeface="+mj-ea"/>
                <a:ea typeface="+mj-ea"/>
              </a:rPr>
              <a:t>②非合法武装組織の武装解除、</a:t>
            </a:r>
            <a:endParaRPr lang="en-US" altLang="ja-JP" sz="2000" dirty="0">
              <a:latin typeface="+mj-ea"/>
              <a:ea typeface="+mj-ea"/>
            </a:endParaRPr>
          </a:p>
          <a:p>
            <a:pPr marL="990463" lvl="3" indent="0">
              <a:buNone/>
              <a:tabLst>
                <a:tab pos="990463" algn="l"/>
              </a:tabLst>
            </a:pPr>
            <a:r>
              <a:rPr lang="ja-JP" altLang="en-US" sz="2000" dirty="0">
                <a:latin typeface="+mj-ea"/>
                <a:ea typeface="+mj-ea"/>
              </a:rPr>
              <a:t>③違法占拠された公共施設を正当な所有者に返還、</a:t>
            </a:r>
            <a:endParaRPr lang="en-US" altLang="ja-JP" sz="2000" dirty="0">
              <a:latin typeface="+mj-ea"/>
              <a:ea typeface="+mj-ea"/>
            </a:endParaRPr>
          </a:p>
          <a:p>
            <a:pPr marL="990463" lvl="3" indent="0">
              <a:buNone/>
              <a:tabLst>
                <a:tab pos="990463" algn="l"/>
              </a:tabLst>
            </a:pPr>
            <a:r>
              <a:rPr lang="ja-JP" altLang="en-US" sz="2000" dirty="0">
                <a:latin typeface="+mj-ea"/>
                <a:ea typeface="+mj-ea"/>
              </a:rPr>
              <a:t>④死刑相当犯罪者以外は武器放棄等した者には恩赦、</a:t>
            </a:r>
            <a:endParaRPr lang="en-US" altLang="ja-JP" sz="2000" dirty="0">
              <a:latin typeface="+mj-ea"/>
              <a:ea typeface="+mj-ea"/>
            </a:endParaRPr>
          </a:p>
          <a:p>
            <a:pPr marL="990463" lvl="3" indent="0">
              <a:buNone/>
              <a:tabLst>
                <a:tab pos="990463" algn="l"/>
              </a:tabLst>
            </a:pPr>
            <a:r>
              <a:rPr lang="ja-JP" altLang="en-US" sz="2000" dirty="0">
                <a:latin typeface="+mj-ea"/>
                <a:ea typeface="+mj-ea"/>
              </a:rPr>
              <a:t>⑤沈静化措置実施をＯＳＣＥ特別監視ミッションが監視、</a:t>
            </a:r>
            <a:endParaRPr lang="en-US" altLang="ja-JP" sz="2000" dirty="0">
              <a:latin typeface="+mj-ea"/>
              <a:ea typeface="+mj-ea"/>
            </a:endParaRPr>
          </a:p>
          <a:p>
            <a:pPr marL="990463" lvl="3" indent="0">
              <a:buNone/>
              <a:tabLst>
                <a:tab pos="990463" algn="l"/>
              </a:tabLst>
            </a:pPr>
            <a:r>
              <a:rPr lang="ja-JP" altLang="en-US" sz="2000" dirty="0">
                <a:latin typeface="+mj-ea"/>
                <a:ea typeface="+mj-ea"/>
              </a:rPr>
              <a:t>⑥憲法改正プロセスを透明化、</a:t>
            </a:r>
            <a:endParaRPr lang="en-US" altLang="ja-JP" sz="2000" dirty="0">
              <a:latin typeface="+mj-ea"/>
              <a:ea typeface="+mj-ea"/>
            </a:endParaRPr>
          </a:p>
          <a:p>
            <a:pPr marL="990463" lvl="3" indent="0">
              <a:buNone/>
              <a:tabLst>
                <a:tab pos="990463" algn="l"/>
              </a:tabLst>
            </a:pPr>
            <a:r>
              <a:rPr lang="ja-JP" altLang="en-US" sz="2000" dirty="0">
                <a:latin typeface="+mj-ea"/>
                <a:ea typeface="+mj-ea"/>
              </a:rPr>
              <a:t>⑦ウクライナの経済・金融的安定への支援</a:t>
            </a:r>
            <a:endParaRPr lang="en-US" altLang="ja-JP" sz="2000" dirty="0">
              <a:latin typeface="+mj-ea"/>
              <a:ea typeface="+mj-ea"/>
            </a:endParaRPr>
          </a:p>
          <a:p>
            <a:pPr marL="990463" lvl="3" indent="-450788">
              <a:buNone/>
              <a:tabLst>
                <a:tab pos="990463" algn="l"/>
              </a:tabLst>
            </a:pPr>
            <a:r>
              <a:rPr lang="ja-JP" altLang="en-US" sz="2000" dirty="0">
                <a:latin typeface="+mj-ea"/>
                <a:ea typeface="+mj-ea"/>
              </a:rPr>
              <a:t>ウ</a:t>
            </a:r>
            <a:r>
              <a:rPr lang="en-US" altLang="ja-JP" sz="2000" dirty="0">
                <a:latin typeface="+mj-ea"/>
                <a:ea typeface="+mj-ea"/>
              </a:rPr>
              <a:t>	</a:t>
            </a:r>
            <a:r>
              <a:rPr lang="ja-JP" altLang="en-US" sz="2000" u="sng" dirty="0">
                <a:latin typeface="+mj-ea"/>
                <a:ea typeface="+mj-ea"/>
              </a:rPr>
              <a:t>大統領選挙</a:t>
            </a:r>
            <a:endParaRPr lang="en-US" altLang="ja-JP" sz="2000" u="sng" dirty="0">
              <a:latin typeface="+mj-ea"/>
              <a:ea typeface="+mj-ea"/>
            </a:endParaRPr>
          </a:p>
          <a:p>
            <a:pPr marL="803164" lvl="3" indent="-263488">
              <a:buNone/>
              <a:tabLst>
                <a:tab pos="990463" algn="l"/>
              </a:tabLst>
            </a:pPr>
            <a:r>
              <a:rPr lang="ja-JP" altLang="en-US" sz="2000" dirty="0">
                <a:latin typeface="+mj-ea"/>
                <a:ea typeface="+mj-ea"/>
              </a:rPr>
              <a:t>○投票率約</a:t>
            </a:r>
            <a:r>
              <a:rPr lang="en-US" altLang="ja-JP" sz="2000" dirty="0">
                <a:latin typeface="+mj-ea"/>
                <a:ea typeface="+mj-ea"/>
              </a:rPr>
              <a:t>60</a:t>
            </a:r>
            <a:r>
              <a:rPr lang="ja-JP" altLang="en-US" sz="2000" dirty="0">
                <a:latin typeface="+mj-ea"/>
                <a:ea typeface="+mj-ea"/>
              </a:rPr>
              <a:t>％、</a:t>
            </a:r>
            <a:r>
              <a:rPr lang="ja-JP" altLang="en-US" sz="2000" u="sng" dirty="0">
                <a:latin typeface="+mj-ea"/>
                <a:ea typeface="+mj-ea"/>
              </a:rPr>
              <a:t>「ポ」大統領候補得票率約</a:t>
            </a:r>
            <a:r>
              <a:rPr lang="en-US" altLang="ja-JP" sz="2000" u="sng" dirty="0">
                <a:latin typeface="+mj-ea"/>
                <a:ea typeface="+mj-ea"/>
              </a:rPr>
              <a:t>55</a:t>
            </a:r>
            <a:r>
              <a:rPr lang="ja-JP" altLang="en-US" sz="2000" u="sng" dirty="0">
                <a:latin typeface="+mj-ea"/>
                <a:ea typeface="+mj-ea"/>
              </a:rPr>
              <a:t>％</a:t>
            </a:r>
            <a:r>
              <a:rPr lang="ja-JP" altLang="en-US" sz="2000" dirty="0">
                <a:latin typeface="+mj-ea"/>
                <a:ea typeface="+mj-ea"/>
              </a:rPr>
              <a:t>、</a:t>
            </a:r>
            <a:r>
              <a:rPr lang="ja-JP" altLang="en-US" sz="2000" u="sng" dirty="0">
                <a:latin typeface="+mj-ea"/>
                <a:ea typeface="+mj-ea"/>
              </a:rPr>
              <a:t>親欧州派候補者得票率約</a:t>
            </a:r>
            <a:r>
              <a:rPr lang="en-US" altLang="ja-JP" sz="2000" u="sng" dirty="0">
                <a:latin typeface="+mj-ea"/>
                <a:ea typeface="+mj-ea"/>
              </a:rPr>
              <a:t>85</a:t>
            </a:r>
            <a:r>
              <a:rPr lang="ja-JP" altLang="en-US" sz="2000" u="sng" dirty="0">
                <a:latin typeface="+mj-ea"/>
                <a:ea typeface="+mj-ea"/>
              </a:rPr>
              <a:t>％</a:t>
            </a:r>
            <a:endParaRPr lang="en-US" altLang="ja-JP" sz="2000" u="sng" dirty="0">
              <a:latin typeface="+mj-ea"/>
              <a:ea typeface="+mj-ea"/>
            </a:endParaRPr>
          </a:p>
          <a:p>
            <a:pPr marL="990463" lvl="3" indent="-450788">
              <a:buNone/>
              <a:tabLst>
                <a:tab pos="990463" algn="l"/>
              </a:tabLst>
            </a:pPr>
            <a:r>
              <a:rPr lang="ja-JP" altLang="en-US" sz="2000" dirty="0">
                <a:latin typeface="+mj-ea"/>
                <a:ea typeface="+mj-ea"/>
              </a:rPr>
              <a:t>○「ポ」大統領就任により本格政権誕生</a:t>
            </a:r>
            <a:endParaRPr lang="en-US" altLang="ja-JP" sz="2000" dirty="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13</a:t>
            </a:fld>
            <a:endParaRPr lang="ja-JP" altLang="en-US" dirty="0"/>
          </a:p>
        </p:txBody>
      </p:sp>
      <p:sp>
        <p:nvSpPr>
          <p:cNvPr id="6" name="テキスト ボックス 5"/>
          <p:cNvSpPr txBox="1"/>
          <p:nvPr/>
        </p:nvSpPr>
        <p:spPr>
          <a:xfrm>
            <a:off x="7251933" y="5507658"/>
            <a:ext cx="1805523" cy="276999"/>
          </a:xfrm>
          <a:prstGeom prst="rect">
            <a:avLst/>
          </a:prstGeom>
          <a:noFill/>
        </p:spPr>
        <p:txBody>
          <a:bodyPr wrap="square" rtlCol="0">
            <a:spAutoFit/>
          </a:bodyPr>
          <a:lstStyle/>
          <a:p>
            <a:pPr algn="ctr"/>
            <a:r>
              <a:rPr kumimoji="1" lang="ja-JP" altLang="en-US" sz="1200" dirty="0" smtClean="0"/>
              <a:t>ポロシェンコ大統領</a:t>
            </a:r>
            <a:endParaRPr kumimoji="1" lang="ja-JP" altLang="en-US" sz="12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376" y="3284984"/>
            <a:ext cx="1666637" cy="220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28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a:bodyPr>
          <a:lstStyle/>
          <a:p>
            <a:pPr lvl="1"/>
            <a:r>
              <a:rPr lang="ja-JP" altLang="en-US" u="sng" dirty="0" smtClean="0">
                <a:latin typeface="+mj-ea"/>
                <a:ea typeface="+mj-ea"/>
              </a:rPr>
              <a:t>第４期： </a:t>
            </a:r>
            <a:r>
              <a:rPr lang="en-US" altLang="ja-JP" u="sng" dirty="0" smtClean="0">
                <a:latin typeface="+mj-ea"/>
                <a:ea typeface="+mj-ea"/>
              </a:rPr>
              <a:t>2014</a:t>
            </a:r>
            <a:r>
              <a:rPr lang="ja-JP" altLang="en-US" u="sng" dirty="0" smtClean="0">
                <a:latin typeface="+mj-ea"/>
                <a:ea typeface="+mj-ea"/>
              </a:rPr>
              <a:t>年６月</a:t>
            </a:r>
            <a:r>
              <a:rPr lang="ja-JP" altLang="en-US" u="sng" dirty="0">
                <a:latin typeface="+mj-ea"/>
                <a:ea typeface="+mj-ea"/>
              </a:rPr>
              <a:t>４</a:t>
            </a:r>
            <a:r>
              <a:rPr lang="ja-JP" altLang="en-US" u="sng" dirty="0" smtClean="0">
                <a:latin typeface="+mj-ea"/>
                <a:ea typeface="+mj-ea"/>
              </a:rPr>
              <a:t>日から９月</a:t>
            </a:r>
            <a:r>
              <a:rPr lang="ja-JP" altLang="en-US" u="sng" dirty="0">
                <a:latin typeface="+mj-ea"/>
                <a:ea typeface="+mj-ea"/>
              </a:rPr>
              <a:t>４</a:t>
            </a:r>
            <a:r>
              <a:rPr lang="ja-JP" altLang="en-US" u="sng" dirty="0" smtClean="0">
                <a:latin typeface="+mj-ea"/>
                <a:ea typeface="+mj-ea"/>
              </a:rPr>
              <a:t>日まで</a:t>
            </a:r>
            <a:endParaRPr lang="en-US" altLang="ja-JP" u="sng" dirty="0" smtClean="0">
              <a:latin typeface="+mj-ea"/>
              <a:ea typeface="+mj-ea"/>
            </a:endParaRPr>
          </a:p>
          <a:p>
            <a:pPr marL="1352363" lvl="1" indent="-95237">
              <a:buNone/>
            </a:pPr>
            <a:r>
              <a:rPr lang="ja-JP" altLang="en-US" u="sng" dirty="0" smtClean="0">
                <a:latin typeface="+mj-ea"/>
                <a:ea typeface="+mj-ea"/>
              </a:rPr>
              <a:t>（新大統領による東部での和平・戦闘両面での積極的対応、　　及び欧州統合へ向けた確かな一歩）</a:t>
            </a:r>
            <a:endParaRPr lang="en-US" altLang="ja-JP" u="sng" dirty="0" smtClean="0">
              <a:latin typeface="+mj-ea"/>
              <a:ea typeface="+mj-ea"/>
            </a:endParaRPr>
          </a:p>
          <a:p>
            <a:pPr marL="533326" lvl="3" indent="0">
              <a:buNone/>
            </a:pPr>
            <a:r>
              <a:rPr lang="ja-JP" altLang="en-US" dirty="0">
                <a:latin typeface="+mj-ea"/>
                <a:ea typeface="+mj-ea"/>
              </a:rPr>
              <a:t>Ｇ</a:t>
            </a:r>
            <a:r>
              <a:rPr lang="ja-JP" altLang="en-US" dirty="0" smtClean="0">
                <a:latin typeface="+mj-ea"/>
                <a:ea typeface="+mj-ea"/>
              </a:rPr>
              <a:t>７サミット及びＥＵ、露、ウクライナの首脳間で停戦に向けた集中的な協議、</a:t>
            </a:r>
            <a:r>
              <a:rPr lang="ja-JP" altLang="en-US" u="sng" dirty="0" smtClean="0">
                <a:latin typeface="+mj-ea"/>
                <a:ea typeface="+mj-ea"/>
              </a:rPr>
              <a:t>「ポ」大統領による和平計画（６月</a:t>
            </a:r>
            <a:r>
              <a:rPr lang="en-US" altLang="ja-JP" u="sng" dirty="0" smtClean="0">
                <a:latin typeface="+mj-ea"/>
                <a:ea typeface="+mj-ea"/>
              </a:rPr>
              <a:t>20</a:t>
            </a:r>
            <a:r>
              <a:rPr lang="ja-JP" altLang="en-US" u="sng" dirty="0" smtClean="0">
                <a:latin typeface="+mj-ea"/>
                <a:ea typeface="+mj-ea"/>
              </a:rPr>
              <a:t>日）</a:t>
            </a:r>
            <a:r>
              <a:rPr lang="ja-JP" altLang="en-US" dirty="0" smtClean="0">
                <a:latin typeface="+mj-ea"/>
                <a:ea typeface="+mj-ea"/>
              </a:rPr>
              <a:t>、</a:t>
            </a:r>
            <a:r>
              <a:rPr lang="ja-JP" altLang="en-US" u="sng" dirty="0" smtClean="0">
                <a:latin typeface="+mj-ea"/>
                <a:ea typeface="+mj-ea"/>
              </a:rPr>
              <a:t>連合協定の署名（６月</a:t>
            </a:r>
            <a:r>
              <a:rPr lang="en-US" altLang="ja-JP" u="sng" dirty="0" smtClean="0">
                <a:latin typeface="+mj-ea"/>
                <a:ea typeface="+mj-ea"/>
              </a:rPr>
              <a:t>27</a:t>
            </a:r>
            <a:r>
              <a:rPr lang="ja-JP" altLang="en-US" u="sng" dirty="0" smtClean="0">
                <a:latin typeface="+mj-ea"/>
                <a:ea typeface="+mj-ea"/>
              </a:rPr>
              <a:t>日）</a:t>
            </a:r>
            <a:r>
              <a:rPr lang="ja-JP" altLang="en-US" dirty="0" smtClean="0">
                <a:latin typeface="+mj-ea"/>
                <a:ea typeface="+mj-ea"/>
              </a:rPr>
              <a:t>、</a:t>
            </a:r>
            <a:r>
              <a:rPr lang="ja-JP" altLang="en-US" u="sng" dirty="0">
                <a:latin typeface="+mj-ea"/>
                <a:ea typeface="+mj-ea"/>
              </a:rPr>
              <a:t>東部での戦闘</a:t>
            </a:r>
            <a:r>
              <a:rPr lang="ja-JP" altLang="en-US" u="sng" dirty="0" smtClean="0">
                <a:latin typeface="+mj-ea"/>
                <a:ea typeface="+mj-ea"/>
              </a:rPr>
              <a:t>激化</a:t>
            </a:r>
            <a:r>
              <a:rPr lang="ja-JP" altLang="en-US" dirty="0" smtClean="0">
                <a:latin typeface="+mj-ea"/>
                <a:ea typeface="+mj-ea"/>
              </a:rPr>
              <a:t>（７月～８月）、</a:t>
            </a:r>
            <a:r>
              <a:rPr lang="ja-JP" altLang="en-US" u="sng" dirty="0" smtClean="0">
                <a:latin typeface="+mj-ea"/>
                <a:ea typeface="+mj-ea"/>
              </a:rPr>
              <a:t>戦闘による影響の拡大複化（マレーシア航空機の撃墜（７月</a:t>
            </a:r>
            <a:r>
              <a:rPr lang="en-US" altLang="ja-JP" u="sng" dirty="0" smtClean="0">
                <a:latin typeface="+mj-ea"/>
                <a:ea typeface="+mj-ea"/>
              </a:rPr>
              <a:t>17</a:t>
            </a:r>
            <a:r>
              <a:rPr lang="ja-JP" altLang="en-US" u="sng" dirty="0" smtClean="0">
                <a:latin typeface="+mj-ea"/>
                <a:ea typeface="+mj-ea"/>
              </a:rPr>
              <a:t>日）、</a:t>
            </a:r>
            <a:r>
              <a:rPr lang="ja-JP" altLang="en-US" u="sng" dirty="0">
                <a:latin typeface="+mj-ea"/>
              </a:rPr>
              <a:t>ロシア正規軍</a:t>
            </a:r>
            <a:r>
              <a:rPr lang="ja-JP" altLang="en-US" u="sng" dirty="0" smtClean="0">
                <a:latin typeface="+mj-ea"/>
              </a:rPr>
              <a:t>の東部越境　　（</a:t>
            </a:r>
            <a:r>
              <a:rPr lang="ja-JP" altLang="en-US" u="sng" dirty="0">
                <a:latin typeface="+mj-ea"/>
              </a:rPr>
              <a:t>８月</a:t>
            </a:r>
            <a:r>
              <a:rPr lang="en-US" altLang="ja-JP" u="sng" dirty="0">
                <a:latin typeface="+mj-ea"/>
              </a:rPr>
              <a:t>25</a:t>
            </a:r>
            <a:r>
              <a:rPr lang="ja-JP" altLang="en-US" u="sng" dirty="0">
                <a:latin typeface="+mj-ea"/>
              </a:rPr>
              <a:t>日</a:t>
            </a:r>
            <a:r>
              <a:rPr lang="ja-JP" altLang="en-US" u="sng" dirty="0" smtClean="0">
                <a:latin typeface="+mj-ea"/>
              </a:rPr>
              <a:t>）</a:t>
            </a:r>
            <a:r>
              <a:rPr lang="ja-JP" altLang="en-US" u="sng" dirty="0" smtClean="0">
                <a:latin typeface="+mj-ea"/>
                <a:ea typeface="+mj-ea"/>
              </a:rPr>
              <a:t>など）</a:t>
            </a:r>
            <a:endParaRPr lang="en-US" altLang="ja-JP" u="sng" dirty="0" smtClean="0">
              <a:latin typeface="+mj-ea"/>
              <a:ea typeface="+mj-ea"/>
            </a:endParaRPr>
          </a:p>
          <a:p>
            <a:pPr marL="706340" lvl="3" indent="-442852">
              <a:buNone/>
            </a:pPr>
            <a:endParaRPr lang="en-US" altLang="ja-JP" sz="2000" dirty="0">
              <a:latin typeface="+mj-ea"/>
              <a:ea typeface="+mj-ea"/>
            </a:endParaRPr>
          </a:p>
          <a:p>
            <a:pPr marL="990463" lvl="3" indent="-990463">
              <a:buNone/>
              <a:tabLst>
                <a:tab pos="990463" algn="l"/>
              </a:tabLst>
            </a:pPr>
            <a:r>
              <a:rPr lang="ja-JP" altLang="en-US" sz="2000" dirty="0">
                <a:latin typeface="+mj-ea"/>
              </a:rPr>
              <a:t>（注） </a:t>
            </a:r>
            <a:r>
              <a:rPr lang="ja-JP" altLang="en-US" sz="2000" dirty="0">
                <a:latin typeface="+mj-ea"/>
                <a:ea typeface="+mj-ea"/>
              </a:rPr>
              <a:t>ア</a:t>
            </a:r>
            <a:r>
              <a:rPr lang="en-US" altLang="ja-JP" sz="2000" dirty="0">
                <a:latin typeface="+mj-ea"/>
                <a:ea typeface="+mj-ea"/>
              </a:rPr>
              <a:t>	</a:t>
            </a:r>
            <a:r>
              <a:rPr lang="ja-JP" altLang="en-US" sz="2000" dirty="0">
                <a:latin typeface="+mj-ea"/>
                <a:ea typeface="+mj-ea"/>
              </a:rPr>
              <a:t>Ｇ７サミット（６月４日、５日、ブリュッセル）、ノルマンディ上陸</a:t>
            </a:r>
            <a:r>
              <a:rPr lang="en-US" altLang="ja-JP" sz="2000" dirty="0">
                <a:latin typeface="+mj-ea"/>
                <a:ea typeface="+mj-ea"/>
              </a:rPr>
              <a:t>70</a:t>
            </a:r>
            <a:r>
              <a:rPr lang="ja-JP" altLang="en-US" sz="2000" dirty="0">
                <a:latin typeface="+mj-ea"/>
                <a:ea typeface="+mj-ea"/>
              </a:rPr>
              <a:t>周年記念式典での独、</a:t>
            </a:r>
            <a:r>
              <a:rPr lang="ja-JP" altLang="en-US" sz="2000" u="sng" dirty="0">
                <a:latin typeface="+mj-ea"/>
                <a:ea typeface="+mj-ea"/>
              </a:rPr>
              <a:t>仏仲介による初のウクライナ、露の首脳会談（６月６日、ノルマンディ方式協議</a:t>
            </a:r>
            <a:r>
              <a:rPr lang="ja-JP" altLang="en-US" sz="2000" dirty="0">
                <a:latin typeface="+mj-ea"/>
                <a:ea typeface="+mj-ea"/>
              </a:rPr>
              <a:t>）</a:t>
            </a:r>
            <a:endParaRPr lang="en-US" altLang="ja-JP" sz="2000" dirty="0">
              <a:latin typeface="+mj-ea"/>
              <a:ea typeface="+mj-ea"/>
            </a:endParaRPr>
          </a:p>
          <a:p>
            <a:pPr marL="990463" lvl="3" indent="-450788">
              <a:buNone/>
              <a:tabLst>
                <a:tab pos="990463" algn="l"/>
              </a:tabLst>
            </a:pPr>
            <a:r>
              <a:rPr lang="ja-JP" altLang="en-US" sz="2000" dirty="0">
                <a:latin typeface="+mj-ea"/>
                <a:ea typeface="+mj-ea"/>
              </a:rPr>
              <a:t>イ</a:t>
            </a:r>
            <a:r>
              <a:rPr lang="en-US" altLang="ja-JP" sz="2000" dirty="0">
                <a:latin typeface="+mj-ea"/>
              </a:rPr>
              <a:t>	</a:t>
            </a:r>
            <a:r>
              <a:rPr lang="ja-JP" altLang="en-US" sz="2000" u="sng" dirty="0">
                <a:latin typeface="+mj-ea"/>
              </a:rPr>
              <a:t>ロシア、ウクライナへの天然ガス供給</a:t>
            </a:r>
            <a:r>
              <a:rPr lang="ja-JP" altLang="en-US" sz="2000" u="sng" dirty="0" smtClean="0">
                <a:latin typeface="+mj-ea"/>
              </a:rPr>
              <a:t>停止、価格等で合意できず（</a:t>
            </a:r>
            <a:r>
              <a:rPr lang="ja-JP" altLang="en-US" sz="2000" u="sng" dirty="0">
                <a:latin typeface="+mj-ea"/>
              </a:rPr>
              <a:t>６月１６日）</a:t>
            </a:r>
            <a:endParaRPr lang="en-US" altLang="ja-JP" sz="2000" u="sng" dirty="0">
              <a:latin typeface="+mj-ea"/>
            </a:endParaRPr>
          </a:p>
          <a:p>
            <a:pPr marL="990463" lvl="3" indent="-450788">
              <a:buNone/>
              <a:tabLst>
                <a:tab pos="990463" algn="l"/>
              </a:tabLst>
            </a:pPr>
            <a:r>
              <a:rPr lang="ja-JP" altLang="en-US" sz="2000" dirty="0">
                <a:latin typeface="+mj-ea"/>
                <a:ea typeface="+mj-ea"/>
              </a:rPr>
              <a:t>ウ</a:t>
            </a:r>
            <a:r>
              <a:rPr lang="en-US" altLang="ja-JP" sz="2000" dirty="0">
                <a:latin typeface="+mj-ea"/>
                <a:ea typeface="+mj-ea"/>
              </a:rPr>
              <a:t>	</a:t>
            </a:r>
            <a:r>
              <a:rPr lang="ja-JP" altLang="en-US" sz="2000" dirty="0">
                <a:latin typeface="+mj-ea"/>
                <a:ea typeface="+mj-ea"/>
              </a:rPr>
              <a:t>ウクライナ、</a:t>
            </a:r>
            <a:r>
              <a:rPr lang="en-US" altLang="ja-JP" sz="2000" dirty="0">
                <a:latin typeface="+mj-ea"/>
                <a:ea typeface="+mj-ea"/>
              </a:rPr>
              <a:t>EU</a:t>
            </a:r>
            <a:r>
              <a:rPr lang="ja-JP" altLang="en-US" sz="2000" dirty="0" err="1">
                <a:latin typeface="+mj-ea"/>
                <a:ea typeface="+mj-ea"/>
              </a:rPr>
              <a:t>、</a:t>
            </a:r>
            <a:r>
              <a:rPr lang="ja-JP" altLang="en-US" sz="2000" dirty="0">
                <a:latin typeface="+mj-ea"/>
                <a:ea typeface="+mj-ea"/>
              </a:rPr>
              <a:t>ユーラシア・トロイカ（露、ベラルーシ、カザフスタン）首脳会談（８月</a:t>
            </a:r>
            <a:r>
              <a:rPr lang="en-US" altLang="ja-JP" sz="2000" dirty="0">
                <a:latin typeface="+mj-ea"/>
                <a:ea typeface="+mj-ea"/>
              </a:rPr>
              <a:t>26</a:t>
            </a:r>
            <a:r>
              <a:rPr lang="ja-JP" altLang="en-US" sz="2000" dirty="0">
                <a:latin typeface="+mj-ea"/>
                <a:ea typeface="+mj-ea"/>
              </a:rPr>
              <a:t>日）</a:t>
            </a:r>
            <a:endParaRPr lang="en-US" altLang="ja-JP" sz="2000" dirty="0">
              <a:latin typeface="+mj-ea"/>
              <a:ea typeface="+mj-ea"/>
            </a:endParaRPr>
          </a:p>
          <a:p>
            <a:pPr marL="990463" lvl="3" indent="-450788">
              <a:buNone/>
              <a:tabLst>
                <a:tab pos="990463" algn="l"/>
              </a:tabLst>
            </a:pPr>
            <a:r>
              <a:rPr lang="ja-JP" altLang="en-US" sz="2000" dirty="0">
                <a:latin typeface="+mj-ea"/>
              </a:rPr>
              <a:t>エ</a:t>
            </a:r>
            <a:r>
              <a:rPr lang="en-US" altLang="ja-JP" sz="2000" dirty="0">
                <a:latin typeface="+mj-ea"/>
              </a:rPr>
              <a:t>	</a:t>
            </a:r>
            <a:r>
              <a:rPr lang="ja-JP" altLang="en-US" sz="2000" dirty="0">
                <a:latin typeface="+mj-ea"/>
                <a:ea typeface="+mj-ea"/>
              </a:rPr>
              <a:t>「ポ」大統領がＮＡＴＯ首脳会議出席（９月４日）</a:t>
            </a:r>
            <a:endParaRPr lang="en-US" altLang="ja-JP" sz="2000" dirty="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14</a:t>
            </a:fld>
            <a:endParaRPr lang="ja-JP" altLang="en-US" dirty="0"/>
          </a:p>
        </p:txBody>
      </p:sp>
    </p:spTree>
    <p:extLst>
      <p:ext uri="{BB962C8B-B14F-4D97-AF65-F5344CB8AC3E}">
        <p14:creationId xmlns:p14="http://schemas.microsoft.com/office/powerpoint/2010/main" val="715156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fontScale="77500" lnSpcReduction="20000"/>
          </a:bodyPr>
          <a:lstStyle/>
          <a:p>
            <a:pPr lvl="1">
              <a:lnSpc>
                <a:spcPct val="120000"/>
              </a:lnSpc>
            </a:pPr>
            <a:r>
              <a:rPr lang="ja-JP" altLang="en-US" sz="2800" u="sng" dirty="0">
                <a:latin typeface="+mj-ea"/>
                <a:ea typeface="+mj-ea"/>
              </a:rPr>
              <a:t>第５期： </a:t>
            </a:r>
            <a:r>
              <a:rPr lang="en-US" altLang="ja-JP" sz="2800" u="sng" dirty="0">
                <a:latin typeface="+mj-ea"/>
                <a:ea typeface="+mj-ea"/>
              </a:rPr>
              <a:t>2014</a:t>
            </a:r>
            <a:r>
              <a:rPr lang="ja-JP" altLang="en-US" sz="2800" u="sng" dirty="0">
                <a:latin typeface="+mj-ea"/>
                <a:ea typeface="+mj-ea"/>
              </a:rPr>
              <a:t>年９月５日から</a:t>
            </a:r>
            <a:r>
              <a:rPr lang="en-US" altLang="ja-JP" sz="2800" u="sng" dirty="0">
                <a:latin typeface="+mj-ea"/>
                <a:ea typeface="+mj-ea"/>
              </a:rPr>
              <a:t>2015</a:t>
            </a:r>
            <a:r>
              <a:rPr lang="ja-JP" altLang="en-US" sz="2800" u="sng" dirty="0">
                <a:latin typeface="+mj-ea"/>
                <a:ea typeface="+mj-ea"/>
              </a:rPr>
              <a:t>年</a:t>
            </a:r>
            <a:r>
              <a:rPr lang="ja-JP" altLang="en-US" sz="2800" u="sng" dirty="0" smtClean="0">
                <a:latin typeface="+mj-ea"/>
                <a:ea typeface="+mj-ea"/>
              </a:rPr>
              <a:t>２月４日まで</a:t>
            </a:r>
            <a:endParaRPr lang="en-US" altLang="ja-JP" sz="2800" u="sng" dirty="0">
              <a:latin typeface="+mj-ea"/>
              <a:ea typeface="+mj-ea"/>
            </a:endParaRPr>
          </a:p>
          <a:p>
            <a:pPr marL="1352363" lvl="1" indent="-95237">
              <a:lnSpc>
                <a:spcPct val="120000"/>
              </a:lnSpc>
              <a:buNone/>
            </a:pPr>
            <a:r>
              <a:rPr lang="ja-JP" altLang="en-US" sz="2800" dirty="0">
                <a:latin typeface="+mj-ea"/>
                <a:ea typeface="+mj-ea"/>
              </a:rPr>
              <a:t>（</a:t>
            </a:r>
            <a:r>
              <a:rPr lang="ja-JP" altLang="en-US" sz="2800" u="sng" dirty="0">
                <a:latin typeface="+mj-ea"/>
                <a:ea typeface="+mj-ea"/>
              </a:rPr>
              <a:t>本格的停戦の模索</a:t>
            </a:r>
            <a:r>
              <a:rPr lang="ja-JP" altLang="en-US" sz="2800" dirty="0">
                <a:latin typeface="+mj-ea"/>
                <a:ea typeface="+mj-ea"/>
              </a:rPr>
              <a:t>、実現の困難さ、</a:t>
            </a:r>
            <a:r>
              <a:rPr lang="ja-JP" altLang="en-US" sz="2800" u="sng" dirty="0">
                <a:latin typeface="+mj-ea"/>
                <a:ea typeface="+mj-ea"/>
              </a:rPr>
              <a:t>欧州の危機感</a:t>
            </a:r>
            <a:r>
              <a:rPr lang="ja-JP" altLang="en-US" sz="2800" dirty="0">
                <a:latin typeface="+mj-ea"/>
                <a:ea typeface="+mj-ea"/>
              </a:rPr>
              <a:t>）</a:t>
            </a:r>
            <a:endParaRPr lang="en-US" altLang="ja-JP" sz="2800" dirty="0">
              <a:latin typeface="+mj-ea"/>
              <a:ea typeface="+mj-ea"/>
            </a:endParaRPr>
          </a:p>
          <a:p>
            <a:pPr marL="533326">
              <a:lnSpc>
                <a:spcPct val="120000"/>
              </a:lnSpc>
            </a:pPr>
            <a:r>
              <a:rPr lang="ja-JP" altLang="en-US" sz="2800" u="sng" dirty="0">
                <a:latin typeface="+mj-ea"/>
                <a:ea typeface="+mj-ea"/>
              </a:rPr>
              <a:t>ミンスク合意</a:t>
            </a:r>
            <a:r>
              <a:rPr lang="ja-JP" altLang="en-US" sz="2800" dirty="0">
                <a:latin typeface="+mj-ea"/>
                <a:ea typeface="+mj-ea"/>
              </a:rPr>
              <a:t>（しかし依然として停戦は実現せず）、</a:t>
            </a:r>
            <a:r>
              <a:rPr lang="ja-JP" altLang="en-US" sz="2800" u="sng" dirty="0">
                <a:latin typeface="+mj-ea"/>
                <a:ea typeface="+mj-ea"/>
              </a:rPr>
              <a:t>ウクライナの欧州統合路線の確立（連合協定の批准（９月</a:t>
            </a:r>
            <a:r>
              <a:rPr lang="en-US" altLang="ja-JP" sz="2800" u="sng" dirty="0">
                <a:latin typeface="+mj-ea"/>
                <a:ea typeface="+mj-ea"/>
              </a:rPr>
              <a:t>16</a:t>
            </a:r>
            <a:r>
              <a:rPr lang="ja-JP" altLang="en-US" sz="2800" u="sng" dirty="0">
                <a:latin typeface="+mj-ea"/>
                <a:ea typeface="+mj-ea"/>
              </a:rPr>
              <a:t>日）及び暫定適用の開始）</a:t>
            </a:r>
            <a:r>
              <a:rPr lang="ja-JP" altLang="en-US" sz="2800" dirty="0">
                <a:latin typeface="+mj-ea"/>
                <a:ea typeface="+mj-ea"/>
              </a:rPr>
              <a:t>、西側基準に則った民主主義社会構築への国民意志の明確化（</a:t>
            </a:r>
            <a:r>
              <a:rPr lang="ja-JP" altLang="en-US" sz="2800" u="sng" dirty="0">
                <a:latin typeface="+mj-ea"/>
                <a:ea typeface="+mj-ea"/>
              </a:rPr>
              <a:t>最高会議選挙（</a:t>
            </a:r>
            <a:r>
              <a:rPr lang="en-US" altLang="ja-JP" sz="2800" u="sng" dirty="0">
                <a:latin typeface="+mj-ea"/>
                <a:ea typeface="+mj-ea"/>
              </a:rPr>
              <a:t>10</a:t>
            </a:r>
            <a:r>
              <a:rPr lang="ja-JP" altLang="en-US" sz="2800" u="sng" dirty="0">
                <a:latin typeface="+mj-ea"/>
                <a:ea typeface="+mj-ea"/>
              </a:rPr>
              <a:t>月</a:t>
            </a:r>
            <a:r>
              <a:rPr lang="en-US" altLang="ja-JP" sz="2800" u="sng" dirty="0">
                <a:latin typeface="+mj-ea"/>
                <a:ea typeface="+mj-ea"/>
              </a:rPr>
              <a:t>26</a:t>
            </a:r>
            <a:r>
              <a:rPr lang="ja-JP" altLang="en-US" sz="2800" u="sng" dirty="0">
                <a:latin typeface="+mj-ea"/>
                <a:ea typeface="+mj-ea"/>
              </a:rPr>
              <a:t>日）、新内閣の発足</a:t>
            </a:r>
            <a:r>
              <a:rPr lang="ja-JP" altLang="en-US" sz="2800" dirty="0">
                <a:latin typeface="+mj-ea"/>
                <a:ea typeface="+mj-ea"/>
              </a:rPr>
              <a:t>）、</a:t>
            </a:r>
            <a:r>
              <a:rPr lang="en-US" altLang="ja-JP" sz="2800" u="sng" dirty="0">
                <a:latin typeface="+mj-ea"/>
                <a:ea typeface="+mj-ea"/>
              </a:rPr>
              <a:t>NATO</a:t>
            </a:r>
            <a:r>
              <a:rPr lang="ja-JP" altLang="en-US" sz="2800" u="sng" dirty="0">
                <a:latin typeface="+mj-ea"/>
                <a:ea typeface="+mj-ea"/>
              </a:rPr>
              <a:t>加盟を可能とする法律発効（１月１日）</a:t>
            </a:r>
            <a:r>
              <a:rPr lang="ja-JP" altLang="en-US" sz="2800" dirty="0">
                <a:latin typeface="+mj-ea"/>
                <a:ea typeface="+mj-ea"/>
              </a:rPr>
              <a:t>、</a:t>
            </a:r>
            <a:r>
              <a:rPr lang="ja-JP" altLang="en-US" sz="2800" dirty="0" smtClean="0">
                <a:latin typeface="+mj-ea"/>
                <a:ea typeface="+mj-ea"/>
              </a:rPr>
              <a:t>ノルマンディ方式</a:t>
            </a:r>
            <a:r>
              <a:rPr lang="ja-JP" altLang="en-US" sz="2800" dirty="0">
                <a:latin typeface="+mj-ea"/>
                <a:ea typeface="+mj-ea"/>
              </a:rPr>
              <a:t>協議の継続、</a:t>
            </a:r>
            <a:r>
              <a:rPr lang="ja-JP" altLang="en-US" sz="2800" u="sng" dirty="0">
                <a:latin typeface="+mj-ea"/>
                <a:ea typeface="+mj-ea"/>
              </a:rPr>
              <a:t>東部での戦闘の急激な悪化（１月下旬以降</a:t>
            </a:r>
            <a:r>
              <a:rPr lang="ja-JP" altLang="en-US" sz="2800" u="sng" dirty="0" smtClean="0">
                <a:latin typeface="+mj-ea"/>
                <a:ea typeface="+mj-ea"/>
              </a:rPr>
              <a:t>）</a:t>
            </a:r>
            <a:endParaRPr lang="en-US" altLang="ja-JP" sz="2800" u="sng" dirty="0">
              <a:latin typeface="+mj-ea"/>
              <a:ea typeface="+mj-ea"/>
            </a:endParaRPr>
          </a:p>
          <a:p>
            <a:pPr marL="533326"/>
            <a:endParaRPr lang="en-US" altLang="ja-JP" sz="2200" dirty="0">
              <a:latin typeface="+mj-ea"/>
              <a:ea typeface="+mj-ea"/>
            </a:endParaRPr>
          </a:p>
          <a:p>
            <a:pPr marL="990463" lvl="3" indent="-990463">
              <a:buNone/>
              <a:tabLst>
                <a:tab pos="990463" algn="l"/>
              </a:tabLst>
            </a:pPr>
            <a:r>
              <a:rPr lang="ja-JP" altLang="en-US" dirty="0">
                <a:latin typeface="+mj-ea"/>
              </a:rPr>
              <a:t>（注</a:t>
            </a:r>
            <a:r>
              <a:rPr lang="ja-JP" altLang="en-US" dirty="0" smtClean="0">
                <a:latin typeface="+mj-ea"/>
              </a:rPr>
              <a:t>） </a:t>
            </a:r>
            <a:r>
              <a:rPr lang="ja-JP" altLang="en-US" dirty="0" smtClean="0">
                <a:latin typeface="+mj-ea"/>
                <a:ea typeface="+mj-ea"/>
              </a:rPr>
              <a:t>ア</a:t>
            </a:r>
            <a:r>
              <a:rPr lang="en-US" altLang="ja-JP" dirty="0">
                <a:latin typeface="+mj-ea"/>
                <a:ea typeface="+mj-ea"/>
              </a:rPr>
              <a:t>	</a:t>
            </a:r>
            <a:r>
              <a:rPr lang="ja-JP" altLang="en-US" u="sng" dirty="0">
                <a:latin typeface="+mj-ea"/>
                <a:ea typeface="+mj-ea"/>
              </a:rPr>
              <a:t>ミンスク</a:t>
            </a:r>
            <a:r>
              <a:rPr lang="ja-JP" altLang="en-US" u="sng" dirty="0" smtClean="0">
                <a:latin typeface="+mj-ea"/>
                <a:ea typeface="+mj-ea"/>
              </a:rPr>
              <a:t>合意（議定書が９月５日、覚書が９月</a:t>
            </a:r>
            <a:r>
              <a:rPr lang="en-US" altLang="ja-JP" u="sng" dirty="0" smtClean="0">
                <a:latin typeface="+mj-ea"/>
                <a:ea typeface="+mj-ea"/>
              </a:rPr>
              <a:t>19</a:t>
            </a:r>
            <a:r>
              <a:rPr lang="ja-JP" altLang="en-US" u="sng" dirty="0" smtClean="0">
                <a:latin typeface="+mj-ea"/>
                <a:ea typeface="+mj-ea"/>
              </a:rPr>
              <a:t>日）</a:t>
            </a:r>
            <a:r>
              <a:rPr lang="ja-JP" altLang="en-US" dirty="0" smtClean="0">
                <a:latin typeface="+mj-ea"/>
                <a:ea typeface="+mj-ea"/>
              </a:rPr>
              <a:t>：</a:t>
            </a:r>
            <a:endParaRPr lang="en-US" altLang="ja-JP" dirty="0" smtClean="0">
              <a:latin typeface="+mj-ea"/>
              <a:ea typeface="+mj-ea"/>
            </a:endParaRPr>
          </a:p>
          <a:p>
            <a:pPr marL="990463" lvl="3" indent="0">
              <a:buNone/>
              <a:tabLst>
                <a:tab pos="990463" algn="l"/>
              </a:tabLst>
            </a:pPr>
            <a:r>
              <a:rPr lang="ja-JP" altLang="en-US" dirty="0" smtClean="0">
                <a:latin typeface="+mj-ea"/>
                <a:ea typeface="+mj-ea"/>
              </a:rPr>
              <a:t>ウクライナ、露、ＯＳＣＥ及びＤＰＲとＬＰＲの代表が署名、停戦のための諸項目を　　中心に合意、</a:t>
            </a:r>
            <a:r>
              <a:rPr lang="ja-JP" altLang="en-US" u="sng" dirty="0" smtClean="0">
                <a:latin typeface="+mj-ea"/>
                <a:ea typeface="+mj-ea"/>
              </a:rPr>
              <a:t>現在東部に平和と安定を実現するための</a:t>
            </a:r>
            <a:r>
              <a:rPr lang="ja-JP" altLang="en-US" u="sng" dirty="0">
                <a:latin typeface="+mj-ea"/>
                <a:ea typeface="+mj-ea"/>
              </a:rPr>
              <a:t>最も</a:t>
            </a:r>
            <a:r>
              <a:rPr lang="ja-JP" altLang="en-US" u="sng" dirty="0" smtClean="0">
                <a:latin typeface="+mj-ea"/>
                <a:ea typeface="+mj-ea"/>
              </a:rPr>
              <a:t>重要な文書</a:t>
            </a:r>
            <a:endParaRPr lang="en-US" altLang="ja-JP" u="sng" dirty="0" smtClean="0">
              <a:latin typeface="+mj-ea"/>
              <a:ea typeface="+mj-ea"/>
            </a:endParaRPr>
          </a:p>
          <a:p>
            <a:pPr marL="990463" lvl="3" indent="-450788">
              <a:buNone/>
              <a:tabLst>
                <a:tab pos="990463" algn="l"/>
              </a:tabLst>
            </a:pPr>
            <a:r>
              <a:rPr lang="ja-JP" altLang="en-US" dirty="0" smtClean="0">
                <a:latin typeface="+mj-ea"/>
                <a:ea typeface="+mj-ea"/>
              </a:rPr>
              <a:t>イ</a:t>
            </a:r>
            <a:r>
              <a:rPr lang="en-US" altLang="ja-JP" dirty="0" smtClean="0">
                <a:latin typeface="+mj-ea"/>
                <a:ea typeface="+mj-ea"/>
              </a:rPr>
              <a:t>	</a:t>
            </a:r>
            <a:r>
              <a:rPr lang="ja-JP" altLang="en-US" dirty="0" smtClean="0">
                <a:latin typeface="+mj-ea"/>
                <a:ea typeface="+mj-ea"/>
              </a:rPr>
              <a:t>日・ウクライナ首脳会談（１０月１７日、於　ミラノ、</a:t>
            </a:r>
            <a:r>
              <a:rPr lang="en-US" altLang="ja-JP" dirty="0" smtClean="0">
                <a:latin typeface="+mj-ea"/>
                <a:ea typeface="+mj-ea"/>
              </a:rPr>
              <a:t>ASEM</a:t>
            </a:r>
            <a:r>
              <a:rPr lang="ja-JP" altLang="en-US" dirty="0" smtClean="0">
                <a:latin typeface="+mj-ea"/>
                <a:ea typeface="+mj-ea"/>
              </a:rPr>
              <a:t>）</a:t>
            </a:r>
            <a:endParaRPr lang="en-US" altLang="ja-JP" dirty="0" smtClean="0">
              <a:latin typeface="+mj-ea"/>
              <a:ea typeface="+mj-ea"/>
            </a:endParaRPr>
          </a:p>
          <a:p>
            <a:pPr marL="990463" lvl="3" indent="-450788">
              <a:buNone/>
              <a:tabLst>
                <a:tab pos="990463" algn="l"/>
              </a:tabLst>
            </a:pPr>
            <a:r>
              <a:rPr lang="ja-JP" altLang="en-US" dirty="0" smtClean="0">
                <a:latin typeface="+mj-ea"/>
                <a:ea typeface="+mj-ea"/>
              </a:rPr>
              <a:t>ウ</a:t>
            </a:r>
            <a:r>
              <a:rPr lang="en-US" altLang="ja-JP" dirty="0" smtClean="0">
                <a:latin typeface="+mj-ea"/>
                <a:ea typeface="+mj-ea"/>
              </a:rPr>
              <a:t>	</a:t>
            </a:r>
            <a:r>
              <a:rPr lang="ja-JP" altLang="en-US" u="sng" dirty="0" smtClean="0">
                <a:latin typeface="+mj-ea"/>
                <a:ea typeface="+mj-ea"/>
              </a:rPr>
              <a:t>ウクライナ・露間ガス供給合意（１０月３０日）：供給は２０１５年３月末まで</a:t>
            </a:r>
            <a:endParaRPr lang="en-US" altLang="ja-JP" u="sng" dirty="0" smtClean="0">
              <a:latin typeface="+mj-ea"/>
              <a:ea typeface="+mj-ea"/>
            </a:endParaRPr>
          </a:p>
          <a:p>
            <a:pPr marL="990463" lvl="3" indent="-450788">
              <a:buNone/>
              <a:tabLst>
                <a:tab pos="990463" algn="l"/>
              </a:tabLst>
            </a:pPr>
            <a:r>
              <a:rPr lang="ja-JP" altLang="en-US" dirty="0">
                <a:latin typeface="+mj-ea"/>
                <a:ea typeface="+mj-ea"/>
              </a:rPr>
              <a:t>エ</a:t>
            </a:r>
            <a:r>
              <a:rPr lang="en-US" altLang="ja-JP" dirty="0" smtClean="0">
                <a:latin typeface="+mj-ea"/>
                <a:ea typeface="+mj-ea"/>
              </a:rPr>
              <a:t>	</a:t>
            </a:r>
            <a:r>
              <a:rPr lang="ja-JP" altLang="en-US" u="sng" dirty="0" smtClean="0">
                <a:latin typeface="+mj-ea"/>
                <a:ea typeface="+mj-ea"/>
              </a:rPr>
              <a:t>連合協定の暫定適用（</a:t>
            </a:r>
            <a:r>
              <a:rPr lang="en-US" altLang="ja-JP" u="sng" dirty="0" smtClean="0">
                <a:latin typeface="+mj-ea"/>
                <a:ea typeface="+mj-ea"/>
              </a:rPr>
              <a:t>11</a:t>
            </a:r>
            <a:r>
              <a:rPr lang="ja-JP" altLang="en-US" u="sng" dirty="0" smtClean="0">
                <a:latin typeface="+mj-ea"/>
                <a:ea typeface="+mj-ea"/>
              </a:rPr>
              <a:t>月</a:t>
            </a:r>
            <a:r>
              <a:rPr lang="ja-JP" altLang="en-US" u="sng" dirty="0">
                <a:latin typeface="+mj-ea"/>
                <a:ea typeface="+mj-ea"/>
              </a:rPr>
              <a:t>１</a:t>
            </a:r>
            <a:r>
              <a:rPr lang="ja-JP" altLang="en-US" u="sng" dirty="0" smtClean="0">
                <a:latin typeface="+mj-ea"/>
                <a:ea typeface="+mj-ea"/>
              </a:rPr>
              <a:t>日～）</a:t>
            </a:r>
            <a:endParaRPr lang="en-US" altLang="ja-JP" u="sng" dirty="0" smtClean="0">
              <a:latin typeface="+mj-ea"/>
              <a:ea typeface="+mj-ea"/>
            </a:endParaRPr>
          </a:p>
          <a:p>
            <a:pPr marL="990463" lvl="3" indent="0">
              <a:buNone/>
              <a:tabLst>
                <a:tab pos="990463" algn="l"/>
              </a:tabLst>
            </a:pPr>
            <a:r>
              <a:rPr lang="ja-JP" altLang="en-US" u="sng" dirty="0" smtClean="0">
                <a:latin typeface="+mj-ea"/>
                <a:ea typeface="+mj-ea"/>
              </a:rPr>
              <a:t>経済部分の適用は</a:t>
            </a:r>
            <a:r>
              <a:rPr lang="en-US" altLang="ja-JP" u="sng" dirty="0" smtClean="0">
                <a:latin typeface="+mj-ea"/>
                <a:ea typeface="+mj-ea"/>
              </a:rPr>
              <a:t>2016</a:t>
            </a:r>
            <a:r>
              <a:rPr lang="ja-JP" altLang="en-US" u="sng" dirty="0" smtClean="0">
                <a:latin typeface="+mj-ea"/>
                <a:ea typeface="+mj-ea"/>
              </a:rPr>
              <a:t>年１月</a:t>
            </a:r>
            <a:r>
              <a:rPr lang="ja-JP" altLang="en-US" u="sng" dirty="0">
                <a:latin typeface="+mj-ea"/>
                <a:ea typeface="+mj-ea"/>
              </a:rPr>
              <a:t>１</a:t>
            </a:r>
            <a:r>
              <a:rPr lang="ja-JP" altLang="en-US" u="sng" dirty="0" smtClean="0">
                <a:latin typeface="+mj-ea"/>
                <a:ea typeface="+mj-ea"/>
              </a:rPr>
              <a:t>日から</a:t>
            </a:r>
            <a:endParaRPr lang="en-US" altLang="ja-JP" u="sng" dirty="0" smtClean="0">
              <a:latin typeface="+mj-ea"/>
              <a:ea typeface="+mj-ea"/>
            </a:endParaRPr>
          </a:p>
          <a:p>
            <a:pPr marL="990463" lvl="3" indent="-450788">
              <a:buNone/>
              <a:tabLst>
                <a:tab pos="990463" algn="l"/>
              </a:tabLst>
            </a:pPr>
            <a:r>
              <a:rPr lang="ja-JP" altLang="en-US" dirty="0">
                <a:latin typeface="+mj-ea"/>
                <a:ea typeface="+mj-ea"/>
              </a:rPr>
              <a:t>オ</a:t>
            </a:r>
            <a:r>
              <a:rPr lang="en-US" altLang="ja-JP" dirty="0" smtClean="0">
                <a:latin typeface="+mj-ea"/>
                <a:ea typeface="+mj-ea"/>
              </a:rPr>
              <a:t>	</a:t>
            </a:r>
            <a:r>
              <a:rPr lang="ja-JP" altLang="en-US" u="sng" dirty="0" smtClean="0">
                <a:latin typeface="+mj-ea"/>
                <a:ea typeface="+mj-ea"/>
              </a:rPr>
              <a:t>新内閣は第</a:t>
            </a:r>
            <a:r>
              <a:rPr lang="en-US" altLang="ja-JP" u="sng" dirty="0" smtClean="0">
                <a:latin typeface="+mj-ea"/>
                <a:ea typeface="+mj-ea"/>
              </a:rPr>
              <a:t>2</a:t>
            </a:r>
            <a:r>
              <a:rPr lang="ja-JP" altLang="en-US" u="sng" dirty="0" smtClean="0">
                <a:latin typeface="+mj-ea"/>
                <a:ea typeface="+mj-ea"/>
              </a:rPr>
              <a:t>次ヤツェニューク内閣（</a:t>
            </a:r>
            <a:r>
              <a:rPr lang="en-US" altLang="ja-JP" u="sng" dirty="0" smtClean="0">
                <a:latin typeface="+mj-ea"/>
                <a:ea typeface="+mj-ea"/>
              </a:rPr>
              <a:t>12</a:t>
            </a:r>
            <a:r>
              <a:rPr lang="ja-JP" altLang="en-US" u="sng" dirty="0" smtClean="0">
                <a:latin typeface="+mj-ea"/>
                <a:ea typeface="+mj-ea"/>
              </a:rPr>
              <a:t>月２日）</a:t>
            </a:r>
            <a:endParaRPr lang="en-US" altLang="ja-JP" u="sng" dirty="0" smtClean="0">
              <a:latin typeface="+mj-ea"/>
              <a:ea typeface="+mj-ea"/>
            </a:endParaRPr>
          </a:p>
          <a:p>
            <a:pPr marL="990463" lvl="3" indent="0">
              <a:buNone/>
              <a:tabLst>
                <a:tab pos="990463" algn="l"/>
              </a:tabLst>
            </a:pPr>
            <a:r>
              <a:rPr lang="ja-JP" altLang="en-US" dirty="0" smtClean="0">
                <a:latin typeface="+mj-ea"/>
                <a:ea typeface="+mj-ea"/>
              </a:rPr>
              <a:t>５党（ＢＰＰ党、人民戦線党、自助党、急進党、祖国党）による</a:t>
            </a:r>
            <a:r>
              <a:rPr lang="ja-JP" altLang="en-US" u="sng" dirty="0" smtClean="0">
                <a:latin typeface="+mj-ea"/>
                <a:ea typeface="+mj-ea"/>
              </a:rPr>
              <a:t>親欧州派の連立内閣、議席数は</a:t>
            </a:r>
            <a:r>
              <a:rPr lang="en-US" altLang="ja-JP" u="sng" dirty="0" smtClean="0">
                <a:latin typeface="+mj-ea"/>
                <a:ea typeface="+mj-ea"/>
              </a:rPr>
              <a:t>302</a:t>
            </a:r>
            <a:r>
              <a:rPr lang="ja-JP" altLang="en-US" dirty="0" smtClean="0">
                <a:latin typeface="+mj-ea"/>
                <a:ea typeface="+mj-ea"/>
              </a:rPr>
              <a:t>（最高会議の総議席数は</a:t>
            </a:r>
            <a:r>
              <a:rPr lang="en-US" altLang="ja-JP" dirty="0" smtClean="0">
                <a:latin typeface="+mj-ea"/>
                <a:ea typeface="+mj-ea"/>
              </a:rPr>
              <a:t>450</a:t>
            </a:r>
            <a:r>
              <a:rPr lang="ja-JP" altLang="en-US" dirty="0" err="1" smtClean="0">
                <a:latin typeface="+mj-ea"/>
                <a:ea typeface="+mj-ea"/>
              </a:rPr>
              <a:t>、</a:t>
            </a:r>
            <a:r>
              <a:rPr lang="ja-JP" altLang="en-US" dirty="0" smtClean="0">
                <a:latin typeface="+mj-ea"/>
                <a:ea typeface="+mj-ea"/>
              </a:rPr>
              <a:t>確定数は</a:t>
            </a:r>
            <a:r>
              <a:rPr lang="en-US" altLang="ja-JP" dirty="0" smtClean="0">
                <a:latin typeface="+mj-ea"/>
                <a:ea typeface="+mj-ea"/>
              </a:rPr>
              <a:t>421</a:t>
            </a:r>
            <a:r>
              <a:rPr lang="ja-JP" altLang="en-US" dirty="0" smtClean="0">
                <a:latin typeface="+mj-ea"/>
                <a:ea typeface="+mj-ea"/>
              </a:rPr>
              <a:t>）</a:t>
            </a:r>
            <a:endParaRPr lang="en-US" altLang="ja-JP" dirty="0">
              <a:latin typeface="+mj-ea"/>
              <a:ea typeface="+mj-ea"/>
            </a:endParaRPr>
          </a:p>
          <a:p>
            <a:pPr marL="990463" lvl="3" indent="-453962">
              <a:buNone/>
              <a:tabLst>
                <a:tab pos="990463" algn="l"/>
              </a:tabLst>
            </a:pPr>
            <a:r>
              <a:rPr lang="ja-JP" altLang="en-US" dirty="0" smtClean="0">
                <a:latin typeface="+mj-ea"/>
                <a:ea typeface="+mj-ea"/>
              </a:rPr>
              <a:t>カ</a:t>
            </a:r>
            <a:r>
              <a:rPr lang="en-US" altLang="ja-JP" dirty="0" smtClean="0">
                <a:latin typeface="+mj-ea"/>
                <a:ea typeface="+mj-ea"/>
              </a:rPr>
              <a:t>	</a:t>
            </a:r>
            <a:r>
              <a:rPr lang="ja-JP" altLang="en-US" dirty="0" smtClean="0">
                <a:latin typeface="+mj-ea"/>
                <a:ea typeface="+mj-ea"/>
              </a:rPr>
              <a:t>停戦再合意の発効（１２月９日）、</a:t>
            </a:r>
            <a:r>
              <a:rPr lang="ja-JP" altLang="en-US" u="sng" dirty="0" smtClean="0">
                <a:latin typeface="+mj-ea"/>
                <a:ea typeface="+mj-ea"/>
              </a:rPr>
              <a:t>露がウクライナ向けガス供給再開（１２月９日）</a:t>
            </a:r>
            <a:endParaRPr lang="en-US" altLang="ja-JP" u="sng" dirty="0" smtClean="0">
              <a:latin typeface="+mj-ea"/>
              <a:ea typeface="+mj-ea"/>
            </a:endParaRPr>
          </a:p>
          <a:p>
            <a:pPr marL="990463" lvl="3" indent="-453962">
              <a:buNone/>
              <a:tabLst>
                <a:tab pos="990463" algn="l"/>
              </a:tabLst>
            </a:pPr>
            <a:r>
              <a:rPr lang="ja-JP" altLang="en-US" dirty="0" smtClean="0">
                <a:latin typeface="+mj-ea"/>
                <a:ea typeface="+mj-ea"/>
              </a:rPr>
              <a:t>キ</a:t>
            </a:r>
            <a:r>
              <a:rPr lang="en-US" altLang="ja-JP" dirty="0" smtClean="0">
                <a:latin typeface="+mj-ea"/>
                <a:ea typeface="+mj-ea"/>
              </a:rPr>
              <a:t>	</a:t>
            </a:r>
            <a:r>
              <a:rPr lang="ja-JP" altLang="en-US" dirty="0" smtClean="0">
                <a:latin typeface="+mj-ea"/>
                <a:ea typeface="+mj-ea"/>
              </a:rPr>
              <a:t>日本政府、対ウクライナ３億ドルの追加支援表明（１月</a:t>
            </a:r>
            <a:r>
              <a:rPr lang="en-US" altLang="ja-JP" dirty="0" smtClean="0">
                <a:latin typeface="+mj-ea"/>
                <a:ea typeface="+mj-ea"/>
              </a:rPr>
              <a:t>20</a:t>
            </a:r>
            <a:r>
              <a:rPr lang="ja-JP" altLang="en-US" dirty="0" smtClean="0">
                <a:latin typeface="+mj-ea"/>
                <a:ea typeface="+mj-ea"/>
              </a:rPr>
              <a:t>日）</a:t>
            </a:r>
            <a:endParaRPr lang="en-US" altLang="ja-JP"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15</a:t>
            </a:fld>
            <a:endParaRPr lang="ja-JP" altLang="en-US" dirty="0"/>
          </a:p>
        </p:txBody>
      </p:sp>
    </p:spTree>
    <p:extLst>
      <p:ext uri="{BB962C8B-B14F-4D97-AF65-F5344CB8AC3E}">
        <p14:creationId xmlns:p14="http://schemas.microsoft.com/office/powerpoint/2010/main" val="71515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fontScale="92500" lnSpcReduction="10000"/>
          </a:bodyPr>
          <a:lstStyle/>
          <a:p>
            <a:pPr lvl="1">
              <a:lnSpc>
                <a:spcPct val="120000"/>
              </a:lnSpc>
            </a:pPr>
            <a:r>
              <a:rPr lang="ja-JP" altLang="en-US" sz="2200" u="sng" dirty="0">
                <a:latin typeface="+mj-ea"/>
                <a:ea typeface="+mj-ea"/>
              </a:rPr>
              <a:t>第６期： </a:t>
            </a:r>
            <a:r>
              <a:rPr lang="en-US" altLang="ja-JP" sz="2200" u="sng" dirty="0">
                <a:latin typeface="+mj-ea"/>
                <a:ea typeface="+mj-ea"/>
              </a:rPr>
              <a:t>2015</a:t>
            </a:r>
            <a:r>
              <a:rPr lang="ja-JP" altLang="en-US" sz="2200" u="sng" dirty="0">
                <a:latin typeface="+mj-ea"/>
                <a:ea typeface="+mj-ea"/>
              </a:rPr>
              <a:t>年２月５日以降</a:t>
            </a:r>
            <a:r>
              <a:rPr lang="ja-JP" altLang="en-US" sz="2200" u="sng" dirty="0" smtClean="0">
                <a:latin typeface="+mj-ea"/>
                <a:ea typeface="+mj-ea"/>
              </a:rPr>
              <a:t>（５月上旬時点</a:t>
            </a:r>
            <a:r>
              <a:rPr lang="ja-JP" altLang="en-US" sz="2200" u="sng" dirty="0">
                <a:latin typeface="+mj-ea"/>
                <a:ea typeface="+mj-ea"/>
              </a:rPr>
              <a:t>）</a:t>
            </a:r>
            <a:endParaRPr lang="en-US" altLang="ja-JP" sz="2200" u="sng" dirty="0">
              <a:latin typeface="+mj-ea"/>
              <a:ea typeface="+mj-ea"/>
            </a:endParaRPr>
          </a:p>
          <a:p>
            <a:pPr marL="1352363" lvl="1" indent="-95237">
              <a:lnSpc>
                <a:spcPct val="120000"/>
              </a:lnSpc>
              <a:buNone/>
            </a:pPr>
            <a:r>
              <a:rPr lang="ja-JP" altLang="en-US" sz="2200" dirty="0">
                <a:latin typeface="+mj-ea"/>
                <a:ea typeface="+mj-ea"/>
              </a:rPr>
              <a:t>（</a:t>
            </a:r>
            <a:r>
              <a:rPr lang="ja-JP" altLang="en-US" sz="2200" u="sng" dirty="0">
                <a:latin typeface="+mj-ea"/>
                <a:ea typeface="+mj-ea"/>
              </a:rPr>
              <a:t>独仏首脳によるウクライナ危機解決に向けたぎりぎりの仲介努力</a:t>
            </a:r>
            <a:r>
              <a:rPr lang="ja-JP" altLang="en-US" sz="2200" u="sng" dirty="0" smtClean="0">
                <a:latin typeface="+mj-ea"/>
                <a:ea typeface="+mj-ea"/>
              </a:rPr>
              <a:t>、及び　　　ミンスク</a:t>
            </a:r>
            <a:r>
              <a:rPr lang="ja-JP" altLang="en-US" sz="2200" u="sng" dirty="0">
                <a:latin typeface="+mj-ea"/>
                <a:ea typeface="+mj-ea"/>
              </a:rPr>
              <a:t>合意</a:t>
            </a:r>
            <a:r>
              <a:rPr lang="en-US" altLang="ja-JP" sz="2200" u="sng" dirty="0">
                <a:latin typeface="+mj-ea"/>
                <a:ea typeface="+mj-ea"/>
              </a:rPr>
              <a:t>II</a:t>
            </a:r>
            <a:r>
              <a:rPr lang="ja-JP" altLang="en-US" sz="2200" dirty="0" err="1">
                <a:latin typeface="+mj-ea"/>
                <a:ea typeface="+mj-ea"/>
              </a:rPr>
              <a:t>、</a:t>
            </a:r>
            <a:r>
              <a:rPr lang="ja-JP" altLang="en-US" sz="2200" dirty="0">
                <a:latin typeface="+mj-ea"/>
                <a:ea typeface="+mj-ea"/>
              </a:rPr>
              <a:t>同合意の履行に向けた動き）</a:t>
            </a:r>
            <a:endParaRPr lang="en-US" altLang="ja-JP" sz="2200" dirty="0">
              <a:latin typeface="+mj-ea"/>
              <a:ea typeface="+mj-ea"/>
            </a:endParaRPr>
          </a:p>
          <a:p>
            <a:pPr marL="711200" indent="-179388" algn="l">
              <a:lnSpc>
                <a:spcPct val="120000"/>
              </a:lnSpc>
              <a:buFont typeface="Arial" panose="020B0604020202020204" pitchFamily="34" charset="0"/>
              <a:buChar char="•"/>
            </a:pPr>
            <a:r>
              <a:rPr lang="ja-JP" altLang="en-US" sz="2200" dirty="0" smtClean="0">
                <a:latin typeface="+mj-ea"/>
                <a:ea typeface="+mj-ea"/>
              </a:rPr>
              <a:t>独仏</a:t>
            </a:r>
            <a:r>
              <a:rPr lang="ja-JP" altLang="en-US" sz="2200" dirty="0">
                <a:latin typeface="+mj-ea"/>
                <a:ea typeface="+mj-ea"/>
              </a:rPr>
              <a:t>首脳とウクライナ大統領（２月５日）及びロシア大統領（</a:t>
            </a:r>
            <a:r>
              <a:rPr lang="ja-JP" altLang="en-US" sz="2200" dirty="0">
                <a:latin typeface="+mj-ea"/>
              </a:rPr>
              <a:t>２月</a:t>
            </a:r>
            <a:r>
              <a:rPr lang="ja-JP" altLang="en-US" sz="2200" dirty="0">
                <a:latin typeface="+mj-ea"/>
                <a:ea typeface="+mj-ea"/>
              </a:rPr>
              <a:t>６日）との会談</a:t>
            </a:r>
            <a:r>
              <a:rPr lang="ja-JP" altLang="en-US" sz="2200" dirty="0" smtClean="0">
                <a:latin typeface="+mj-ea"/>
                <a:ea typeface="+mj-ea"/>
              </a:rPr>
              <a:t>、</a:t>
            </a:r>
            <a:r>
              <a:rPr lang="ja-JP" altLang="en-US" sz="2200" u="sng" dirty="0" smtClean="0">
                <a:latin typeface="+mj-ea"/>
                <a:ea typeface="+mj-ea"/>
              </a:rPr>
              <a:t>ノルマンディ方式</a:t>
            </a:r>
            <a:r>
              <a:rPr lang="ja-JP" altLang="en-US" sz="2200" u="sng" dirty="0">
                <a:latin typeface="+mj-ea"/>
                <a:ea typeface="+mj-ea"/>
              </a:rPr>
              <a:t>首脳会談及び３者</a:t>
            </a:r>
            <a:r>
              <a:rPr lang="ja-JP" altLang="en-US" sz="2200" u="sng" dirty="0" smtClean="0">
                <a:latin typeface="+mj-ea"/>
                <a:ea typeface="+mj-ea"/>
              </a:rPr>
              <a:t>コンタクトグループ（</a:t>
            </a:r>
            <a:r>
              <a:rPr lang="en-US" altLang="ja-JP" sz="2200" u="sng" dirty="0" smtClean="0">
                <a:latin typeface="+mj-ea"/>
                <a:ea typeface="+mj-ea"/>
              </a:rPr>
              <a:t>CG</a:t>
            </a:r>
            <a:r>
              <a:rPr lang="ja-JP" altLang="en-US" sz="2200" u="sng" dirty="0" smtClean="0">
                <a:latin typeface="+mj-ea"/>
                <a:ea typeface="+mj-ea"/>
              </a:rPr>
              <a:t>）（</a:t>
            </a:r>
            <a:r>
              <a:rPr lang="ja-JP" altLang="en-US" sz="2200" u="sng" dirty="0">
                <a:latin typeface="+mj-ea"/>
                <a:ea typeface="+mj-ea"/>
              </a:rPr>
              <a:t>ＤＰＲとＬＰＲの</a:t>
            </a:r>
            <a:r>
              <a:rPr lang="ja-JP" altLang="en-US" sz="2200" u="sng" dirty="0" smtClean="0">
                <a:latin typeface="+mj-ea"/>
                <a:ea typeface="+mj-ea"/>
              </a:rPr>
              <a:t>代表含む</a:t>
            </a:r>
            <a:r>
              <a:rPr lang="ja-JP" altLang="en-US" sz="2200" u="sng" dirty="0">
                <a:latin typeface="+mj-ea"/>
                <a:ea typeface="+mj-ea"/>
              </a:rPr>
              <a:t>）会合（２月</a:t>
            </a:r>
            <a:r>
              <a:rPr lang="en-US" altLang="ja-JP" sz="2200" u="sng" dirty="0">
                <a:latin typeface="+mj-ea"/>
                <a:ea typeface="+mj-ea"/>
              </a:rPr>
              <a:t>11</a:t>
            </a:r>
            <a:r>
              <a:rPr lang="ja-JP" altLang="en-US" sz="2200" u="sng" dirty="0">
                <a:latin typeface="+mj-ea"/>
                <a:ea typeface="+mj-ea"/>
              </a:rPr>
              <a:t>日、</a:t>
            </a:r>
            <a:r>
              <a:rPr lang="en-US" altLang="ja-JP" sz="2200" u="sng" dirty="0">
                <a:latin typeface="+mj-ea"/>
                <a:ea typeface="+mj-ea"/>
              </a:rPr>
              <a:t>12</a:t>
            </a:r>
            <a:r>
              <a:rPr lang="ja-JP" altLang="en-US" sz="2200" u="sng" dirty="0">
                <a:latin typeface="+mj-ea"/>
                <a:ea typeface="+mj-ea"/>
              </a:rPr>
              <a:t>日）</a:t>
            </a:r>
            <a:r>
              <a:rPr lang="ja-JP" altLang="en-US" sz="2200" dirty="0">
                <a:latin typeface="+mj-ea"/>
                <a:ea typeface="+mj-ea"/>
              </a:rPr>
              <a:t>、</a:t>
            </a:r>
            <a:r>
              <a:rPr lang="ja-JP" altLang="en-US" sz="2200" u="sng" dirty="0">
                <a:latin typeface="+mj-ea"/>
                <a:ea typeface="+mj-ea"/>
              </a:rPr>
              <a:t>ミンスク合意</a:t>
            </a:r>
            <a:r>
              <a:rPr lang="en-US" altLang="ja-JP" sz="2200" u="sng" dirty="0">
                <a:latin typeface="+mj-ea"/>
                <a:ea typeface="+mj-ea"/>
              </a:rPr>
              <a:t>II</a:t>
            </a:r>
            <a:r>
              <a:rPr lang="ja-JP" altLang="en-US" sz="2200" u="sng" dirty="0">
                <a:latin typeface="+mj-ea"/>
                <a:ea typeface="+mj-ea"/>
              </a:rPr>
              <a:t>と４首脳</a:t>
            </a:r>
            <a:r>
              <a:rPr lang="ja-JP" altLang="en-US" sz="2200" u="sng" dirty="0" smtClean="0">
                <a:latin typeface="+mj-ea"/>
                <a:ea typeface="+mj-ea"/>
              </a:rPr>
              <a:t>会談保証宣言</a:t>
            </a:r>
            <a:r>
              <a:rPr lang="ja-JP" altLang="en-US" sz="2200" u="sng" dirty="0">
                <a:latin typeface="+mj-ea"/>
                <a:ea typeface="+mj-ea"/>
              </a:rPr>
              <a:t>（</a:t>
            </a:r>
            <a:r>
              <a:rPr lang="ja-JP" altLang="en-US" sz="2200" u="sng" dirty="0">
                <a:latin typeface="+mj-ea"/>
              </a:rPr>
              <a:t>２月</a:t>
            </a:r>
            <a:r>
              <a:rPr lang="en-US" altLang="ja-JP" sz="2200" u="sng" dirty="0">
                <a:latin typeface="+mj-ea"/>
                <a:ea typeface="+mj-ea"/>
              </a:rPr>
              <a:t>12</a:t>
            </a:r>
            <a:r>
              <a:rPr lang="ja-JP" altLang="en-US" sz="2200" u="sng" dirty="0">
                <a:latin typeface="+mj-ea"/>
                <a:ea typeface="+mj-ea"/>
              </a:rPr>
              <a:t>日</a:t>
            </a:r>
            <a:r>
              <a:rPr lang="ja-JP" altLang="en-US" sz="2200" u="sng" dirty="0" smtClean="0">
                <a:latin typeface="+mj-ea"/>
                <a:ea typeface="+mj-ea"/>
              </a:rPr>
              <a:t>）</a:t>
            </a:r>
            <a:endParaRPr lang="en-US" altLang="ja-JP" sz="2200" u="sng" dirty="0" smtClean="0">
              <a:latin typeface="+mj-ea"/>
              <a:ea typeface="+mj-ea"/>
            </a:endParaRPr>
          </a:p>
          <a:p>
            <a:pPr marL="623888" indent="-92075" algn="l">
              <a:lnSpc>
                <a:spcPct val="120000"/>
              </a:lnSpc>
            </a:pPr>
            <a:endParaRPr lang="en-US" altLang="ja-JP" sz="1600" u="sng" dirty="0" smtClean="0">
              <a:latin typeface="+mj-ea"/>
              <a:ea typeface="+mj-ea"/>
            </a:endParaRPr>
          </a:p>
          <a:p>
            <a:pPr marL="990463" lvl="3" indent="-990463">
              <a:buNone/>
              <a:tabLst>
                <a:tab pos="990463" algn="l"/>
              </a:tabLst>
            </a:pPr>
            <a:r>
              <a:rPr lang="ja-JP" altLang="en-US" sz="1700" dirty="0">
                <a:latin typeface="+mj-ea"/>
              </a:rPr>
              <a:t>（注）ア　</a:t>
            </a:r>
            <a:r>
              <a:rPr lang="ja-JP" altLang="en-US" sz="1700" u="sng" dirty="0">
                <a:latin typeface="+mj-ea"/>
              </a:rPr>
              <a:t>ミンスク合意</a:t>
            </a:r>
            <a:r>
              <a:rPr lang="en-US" altLang="ja-JP" sz="1700" u="sng" dirty="0">
                <a:latin typeface="+mj-ea"/>
              </a:rPr>
              <a:t>II</a:t>
            </a:r>
            <a:r>
              <a:rPr lang="ja-JP" altLang="en-US" sz="1700" u="sng" dirty="0">
                <a:latin typeface="+mj-ea"/>
              </a:rPr>
              <a:t>（ウクライナ、露、ＯＳＣＥ及びＤＰＲ、ＬＰＲの代表が署名）</a:t>
            </a:r>
            <a:endParaRPr lang="en-US" altLang="ja-JP" sz="1700" u="sng" dirty="0">
              <a:latin typeface="+mj-ea"/>
            </a:endParaRPr>
          </a:p>
          <a:p>
            <a:pPr marL="900113" lvl="3" indent="-725488">
              <a:buNone/>
              <a:tabLst>
                <a:tab pos="536501" algn="l"/>
              </a:tabLst>
            </a:pPr>
            <a:r>
              <a:rPr lang="ja-JP" altLang="en-US" sz="1700" dirty="0">
                <a:latin typeface="+mj-ea"/>
              </a:rPr>
              <a:t>① ２月</a:t>
            </a:r>
            <a:r>
              <a:rPr lang="en-US" altLang="ja-JP" sz="1700" dirty="0">
                <a:latin typeface="+mj-ea"/>
              </a:rPr>
              <a:t>15</a:t>
            </a:r>
            <a:r>
              <a:rPr lang="ja-JP" altLang="en-US" sz="1700" dirty="0">
                <a:latin typeface="+mj-ea"/>
              </a:rPr>
              <a:t>日０時からの停戦</a:t>
            </a:r>
            <a:endParaRPr lang="en-US" altLang="ja-JP" sz="1700" dirty="0">
              <a:latin typeface="+mj-ea"/>
            </a:endParaRPr>
          </a:p>
          <a:p>
            <a:pPr marL="900113" lvl="3" indent="-725488">
              <a:buNone/>
              <a:tabLst>
                <a:tab pos="536501" algn="l"/>
              </a:tabLst>
            </a:pPr>
            <a:r>
              <a:rPr lang="ja-JP" altLang="en-US" sz="1700" dirty="0">
                <a:latin typeface="+mj-ea"/>
              </a:rPr>
              <a:t>② 最低</a:t>
            </a:r>
            <a:r>
              <a:rPr lang="en-US" altLang="ja-JP" sz="1700" dirty="0">
                <a:latin typeface="+mj-ea"/>
              </a:rPr>
              <a:t>50km</a:t>
            </a:r>
            <a:r>
              <a:rPr lang="ja-JP" altLang="en-US" sz="1700" dirty="0">
                <a:latin typeface="+mj-ea"/>
              </a:rPr>
              <a:t>幅の安全地帯創設のための重火器撤収</a:t>
            </a:r>
            <a:endParaRPr lang="en-US" altLang="ja-JP" sz="1700" dirty="0">
              <a:latin typeface="+mj-ea"/>
            </a:endParaRPr>
          </a:p>
          <a:p>
            <a:pPr marL="900113" lvl="3" indent="-725488">
              <a:buNone/>
              <a:tabLst>
                <a:tab pos="536501" algn="l"/>
              </a:tabLst>
            </a:pPr>
            <a:r>
              <a:rPr lang="ja-JP" altLang="en-US" sz="1700" dirty="0">
                <a:latin typeface="+mj-ea"/>
              </a:rPr>
              <a:t>③ </a:t>
            </a:r>
            <a:r>
              <a:rPr lang="en-US" altLang="ja-JP" sz="1700" dirty="0">
                <a:latin typeface="+mj-ea"/>
              </a:rPr>
              <a:t>OSCE</a:t>
            </a:r>
            <a:r>
              <a:rPr lang="ja-JP" altLang="en-US" sz="1700" dirty="0">
                <a:latin typeface="+mj-ea"/>
              </a:rPr>
              <a:t>による停戦・重火器撤収の監視</a:t>
            </a:r>
            <a:endParaRPr lang="en-US" altLang="ja-JP" sz="1700" dirty="0">
              <a:latin typeface="+mj-ea"/>
            </a:endParaRPr>
          </a:p>
          <a:p>
            <a:pPr marL="900113" lvl="3" indent="-725488">
              <a:buNone/>
              <a:tabLst>
                <a:tab pos="536501" algn="l"/>
              </a:tabLst>
            </a:pPr>
            <a:r>
              <a:rPr lang="ja-JP" altLang="en-US" sz="1700" dirty="0">
                <a:latin typeface="+mj-ea"/>
              </a:rPr>
              <a:t>④ </a:t>
            </a:r>
            <a:r>
              <a:rPr lang="ja-JP" altLang="en-US" sz="1700" u="sng" dirty="0">
                <a:latin typeface="+mj-ea"/>
              </a:rPr>
              <a:t>地方選挙実施に関する対話</a:t>
            </a:r>
            <a:endParaRPr lang="en-US" altLang="ja-JP" sz="1700" u="sng" dirty="0">
              <a:latin typeface="+mj-ea"/>
            </a:endParaRPr>
          </a:p>
          <a:p>
            <a:pPr marL="900113" lvl="3" indent="-725488">
              <a:buNone/>
              <a:tabLst>
                <a:tab pos="536501" algn="l"/>
              </a:tabLst>
            </a:pPr>
            <a:r>
              <a:rPr lang="ja-JP" altLang="en-US" sz="1700" dirty="0" smtClean="0">
                <a:latin typeface="+mj-ea"/>
              </a:rPr>
              <a:t>⑤ </a:t>
            </a:r>
            <a:r>
              <a:rPr lang="ja-JP" altLang="en-US" sz="1700" dirty="0">
                <a:latin typeface="+mj-ea"/>
              </a:rPr>
              <a:t>全ての捕虜・被拘束者の解放</a:t>
            </a:r>
            <a:endParaRPr lang="en-US" altLang="ja-JP" sz="1700" dirty="0">
              <a:latin typeface="+mj-ea"/>
            </a:endParaRPr>
          </a:p>
          <a:p>
            <a:pPr marL="900113" lvl="3" indent="-725488">
              <a:buNone/>
              <a:tabLst>
                <a:tab pos="536501" algn="l"/>
              </a:tabLst>
            </a:pPr>
            <a:r>
              <a:rPr lang="ja-JP" altLang="en-US" sz="1700" dirty="0" smtClean="0">
                <a:latin typeface="+mj-ea"/>
              </a:rPr>
              <a:t>⑥ </a:t>
            </a:r>
            <a:r>
              <a:rPr lang="ja-JP" altLang="en-US" sz="1700" dirty="0">
                <a:latin typeface="+mj-ea"/>
              </a:rPr>
              <a:t>人道支援の安全なアクセス等の保障</a:t>
            </a:r>
            <a:endParaRPr lang="en-US" altLang="ja-JP" sz="1700" dirty="0">
              <a:latin typeface="+mj-ea"/>
            </a:endParaRPr>
          </a:p>
          <a:p>
            <a:pPr marL="900113" lvl="3" indent="-725488">
              <a:buNone/>
              <a:tabLst>
                <a:tab pos="536501" algn="l"/>
              </a:tabLst>
            </a:pPr>
            <a:r>
              <a:rPr lang="ja-JP" altLang="en-US" sz="1700" dirty="0">
                <a:latin typeface="+mj-ea"/>
              </a:rPr>
              <a:t>⑦</a:t>
            </a:r>
            <a:r>
              <a:rPr lang="ja-JP" altLang="en-US" sz="1700" dirty="0" smtClean="0">
                <a:latin typeface="+mj-ea"/>
              </a:rPr>
              <a:t> </a:t>
            </a:r>
            <a:r>
              <a:rPr lang="ja-JP" altLang="en-US" sz="1700" u="sng" dirty="0">
                <a:latin typeface="+mj-ea"/>
              </a:rPr>
              <a:t>ウクライナ側による国境管理</a:t>
            </a:r>
            <a:endParaRPr lang="en-US" altLang="ja-JP" sz="1700" u="sng" dirty="0">
              <a:latin typeface="+mj-ea"/>
            </a:endParaRPr>
          </a:p>
          <a:p>
            <a:pPr marL="900113" lvl="3" indent="-725488">
              <a:buNone/>
              <a:tabLst>
                <a:tab pos="536501" algn="l"/>
              </a:tabLst>
            </a:pPr>
            <a:r>
              <a:rPr lang="ja-JP" altLang="en-US" sz="1700" dirty="0" smtClean="0">
                <a:latin typeface="+mj-ea"/>
              </a:rPr>
              <a:t>⑧ </a:t>
            </a:r>
            <a:r>
              <a:rPr lang="ja-JP" altLang="en-US" sz="1700" dirty="0">
                <a:latin typeface="+mj-ea"/>
              </a:rPr>
              <a:t>ウクライナ領から全て</a:t>
            </a:r>
            <a:r>
              <a:rPr lang="ja-JP" altLang="en-US" sz="1700" dirty="0" smtClean="0">
                <a:latin typeface="+mj-ea"/>
              </a:rPr>
              <a:t>の外国軍部隊等の撤退</a:t>
            </a:r>
            <a:endParaRPr lang="en-US" altLang="ja-JP" sz="1700" dirty="0" smtClean="0">
              <a:latin typeface="+mj-ea"/>
            </a:endParaRPr>
          </a:p>
          <a:p>
            <a:pPr marL="900113" lvl="3" indent="-725488">
              <a:buNone/>
            </a:pPr>
            <a:r>
              <a:rPr lang="ja-JP" altLang="en-US" sz="1700" dirty="0" smtClean="0">
                <a:latin typeface="+mj-ea"/>
              </a:rPr>
              <a:t>⑨ </a:t>
            </a:r>
            <a:r>
              <a:rPr lang="ja-JP" altLang="en-US" sz="1700" u="sng" dirty="0">
                <a:latin typeface="+mj-ea"/>
              </a:rPr>
              <a:t>脱中央集権化等のための憲法</a:t>
            </a:r>
            <a:r>
              <a:rPr lang="ja-JP" altLang="en-US" sz="1700" u="sng" dirty="0" smtClean="0">
                <a:latin typeface="+mj-ea"/>
              </a:rPr>
              <a:t>改革</a:t>
            </a:r>
            <a:r>
              <a:rPr lang="ja-JP" altLang="en-US" sz="1700" dirty="0" smtClean="0">
                <a:latin typeface="+mj-ea"/>
              </a:rPr>
              <a:t>及び</a:t>
            </a:r>
            <a:endParaRPr lang="en-US" altLang="ja-JP" sz="1700" dirty="0" smtClean="0">
              <a:latin typeface="+mj-ea"/>
            </a:endParaRPr>
          </a:p>
          <a:p>
            <a:pPr marL="900113" lvl="3" indent="-450850">
              <a:buNone/>
            </a:pPr>
            <a:r>
              <a:rPr lang="ja-JP" altLang="en-US" sz="1700" u="sng" dirty="0" smtClean="0">
                <a:latin typeface="+mj-ea"/>
              </a:rPr>
              <a:t>ドンバス</a:t>
            </a:r>
            <a:r>
              <a:rPr lang="ja-JP" altLang="en-US" sz="1700" u="sng" dirty="0">
                <a:latin typeface="+mj-ea"/>
              </a:rPr>
              <a:t>の一部</a:t>
            </a:r>
            <a:r>
              <a:rPr lang="ja-JP" altLang="en-US" sz="1700" u="sng" dirty="0" smtClean="0">
                <a:latin typeface="+mj-ea"/>
              </a:rPr>
              <a:t>地域の</a:t>
            </a:r>
            <a:r>
              <a:rPr lang="ja-JP" altLang="en-US" sz="1700" u="sng" dirty="0">
                <a:latin typeface="+mj-ea"/>
              </a:rPr>
              <a:t>特別</a:t>
            </a:r>
            <a:r>
              <a:rPr lang="ja-JP" altLang="en-US" sz="1700" u="sng" dirty="0" smtClean="0">
                <a:latin typeface="+mj-ea"/>
              </a:rPr>
              <a:t>地位法の採択</a:t>
            </a:r>
            <a:endParaRPr lang="en-US" altLang="ja-JP" sz="1700" u="sng" dirty="0" smtClean="0">
              <a:latin typeface="+mj-ea"/>
            </a:endParaRPr>
          </a:p>
          <a:p>
            <a:pPr marL="900113" lvl="3" indent="-725488">
              <a:buNone/>
            </a:pPr>
            <a:r>
              <a:rPr lang="ja-JP" altLang="en-US" sz="1700" u="sng" dirty="0" smtClean="0">
                <a:latin typeface="+mj-ea"/>
                <a:ea typeface="+mj-ea"/>
              </a:rPr>
              <a:t>⑩</a:t>
            </a:r>
            <a:r>
              <a:rPr lang="ja-JP" altLang="en-US" sz="1700" u="sng" dirty="0" smtClean="0">
                <a:latin typeface="+mj-ea"/>
              </a:rPr>
              <a:t> コンタクト・グループの作業部会</a:t>
            </a:r>
            <a:endParaRPr lang="en-US" altLang="ja-JP" sz="1700" u="sng" dirty="0" smtClean="0">
              <a:latin typeface="+mj-ea"/>
            </a:endParaRPr>
          </a:p>
          <a:p>
            <a:pPr marL="900113" lvl="3" indent="-450850">
              <a:buNone/>
            </a:pPr>
            <a:r>
              <a:rPr lang="ja-JP" altLang="en-US" sz="1700" u="sng" dirty="0" smtClean="0">
                <a:latin typeface="+mj-ea"/>
              </a:rPr>
              <a:t>（</a:t>
            </a:r>
            <a:r>
              <a:rPr lang="en-US" altLang="ja-JP" sz="1700" u="sng" dirty="0" smtClean="0">
                <a:latin typeface="+mj-ea"/>
              </a:rPr>
              <a:t>WG</a:t>
            </a:r>
            <a:r>
              <a:rPr lang="ja-JP" altLang="en-US" sz="1700" u="sng" dirty="0" smtClean="0">
                <a:latin typeface="+mj-ea"/>
              </a:rPr>
              <a:t>）の創設</a:t>
            </a:r>
            <a:r>
              <a:rPr lang="ja-JP" altLang="en-US" sz="1700" dirty="0" smtClean="0">
                <a:latin typeface="+mj-ea"/>
              </a:rPr>
              <a:t>等活動の強化　　　　　　　等１３項目</a:t>
            </a:r>
            <a:endParaRPr lang="en-US" altLang="ja-JP" sz="1700" dirty="0" smtClean="0">
              <a:latin typeface="+mj-ea"/>
              <a:ea typeface="+mj-ea"/>
            </a:endParaRPr>
          </a:p>
        </p:txBody>
      </p:sp>
      <p:sp>
        <p:nvSpPr>
          <p:cNvPr id="15" name="スライド番号プレースホルダー 3"/>
          <p:cNvSpPr>
            <a:spLocks noGrp="1"/>
          </p:cNvSpPr>
          <p:nvPr>
            <p:ph type="sldNum" sz="quarter" idx="12"/>
          </p:nvPr>
        </p:nvSpPr>
        <p:spPr>
          <a:xfrm>
            <a:off x="7594600" y="6600631"/>
            <a:ext cx="2311400" cy="257369"/>
          </a:xfrm>
        </p:spPr>
        <p:txBody>
          <a:bodyPr>
            <a:spAutoFit/>
          </a:bodyPr>
          <a:lstStyle/>
          <a:p>
            <a:fld id="{973FA57C-AB59-4833-AF31-95C44D5249F2}" type="slidenum">
              <a:rPr lang="ja-JP" altLang="en-US" smtClean="0"/>
              <a:pPr/>
              <a:t>16</a:t>
            </a:fld>
            <a:endParaRPr lang="ja-JP" altLang="en-US" dirty="0"/>
          </a:p>
        </p:txBody>
      </p:sp>
      <p:grpSp>
        <p:nvGrpSpPr>
          <p:cNvPr id="11" name="グループ化 10"/>
          <p:cNvGrpSpPr/>
          <p:nvPr/>
        </p:nvGrpSpPr>
        <p:grpSpPr>
          <a:xfrm>
            <a:off x="4708510" y="3068960"/>
            <a:ext cx="5184576" cy="3513759"/>
            <a:chOff x="3923928" y="3299617"/>
            <a:chExt cx="5184576" cy="3513759"/>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102" y="3299617"/>
              <a:ext cx="2796402" cy="351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2" t="12580" r="8511" b="8797"/>
            <a:stretch/>
          </p:blipFill>
          <p:spPr bwMode="auto">
            <a:xfrm>
              <a:off x="3923928" y="5013176"/>
              <a:ext cx="2304000" cy="15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5680252" y="5365978"/>
              <a:ext cx="504000" cy="68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cxnSp>
          <p:nvCxnSpPr>
            <p:cNvPr id="16" name="直線コネクタ 15"/>
            <p:cNvCxnSpPr/>
            <p:nvPr/>
          </p:nvCxnSpPr>
          <p:spPr>
            <a:xfrm flipH="1">
              <a:off x="5680252" y="3337940"/>
              <a:ext cx="668134" cy="20280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5680252" y="6049978"/>
              <a:ext cx="665726" cy="7405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288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a:bodyPr>
          <a:lstStyle/>
          <a:p>
            <a:pPr lvl="1">
              <a:lnSpc>
                <a:spcPct val="120000"/>
              </a:lnSpc>
            </a:pPr>
            <a:r>
              <a:rPr lang="ja-JP" altLang="en-US" sz="2000" u="sng" dirty="0">
                <a:latin typeface="+mj-ea"/>
              </a:rPr>
              <a:t>第６期： </a:t>
            </a:r>
            <a:r>
              <a:rPr lang="en-US" altLang="ja-JP" sz="2000" u="sng" dirty="0">
                <a:latin typeface="+mj-ea"/>
              </a:rPr>
              <a:t>2015</a:t>
            </a:r>
            <a:r>
              <a:rPr lang="ja-JP" altLang="en-US" sz="2000" u="sng" dirty="0">
                <a:latin typeface="+mj-ea"/>
              </a:rPr>
              <a:t>年２月５日以降（５月上旬時点）</a:t>
            </a:r>
            <a:endParaRPr lang="en-US" altLang="ja-JP" sz="2000" u="sng" dirty="0">
              <a:latin typeface="+mj-ea"/>
            </a:endParaRPr>
          </a:p>
          <a:p>
            <a:pPr marL="1352363" lvl="1" indent="-95237">
              <a:lnSpc>
                <a:spcPct val="120000"/>
              </a:lnSpc>
              <a:buNone/>
            </a:pPr>
            <a:r>
              <a:rPr lang="ja-JP" altLang="en-US" sz="2000" dirty="0">
                <a:latin typeface="+mj-ea"/>
              </a:rPr>
              <a:t>（</a:t>
            </a:r>
            <a:r>
              <a:rPr lang="ja-JP" altLang="en-US" sz="2000" u="sng" dirty="0">
                <a:latin typeface="+mj-ea"/>
              </a:rPr>
              <a:t>独仏首脳によるウクライナ危機解決に向けたぎりぎりの仲介努力、及び　　　ミンスク合意</a:t>
            </a:r>
            <a:r>
              <a:rPr lang="en-US" altLang="ja-JP" sz="2000" u="sng" dirty="0">
                <a:latin typeface="+mj-ea"/>
              </a:rPr>
              <a:t>II</a:t>
            </a:r>
            <a:r>
              <a:rPr lang="ja-JP" altLang="en-US" sz="2000" dirty="0" err="1">
                <a:latin typeface="+mj-ea"/>
              </a:rPr>
              <a:t>、</a:t>
            </a:r>
            <a:r>
              <a:rPr lang="ja-JP" altLang="en-US" sz="2000" dirty="0">
                <a:latin typeface="+mj-ea"/>
              </a:rPr>
              <a:t>同合意の履行に向けた動き）</a:t>
            </a:r>
            <a:endParaRPr lang="en-US" altLang="ja-JP" sz="2000" dirty="0">
              <a:latin typeface="+mj-ea"/>
            </a:endParaRPr>
          </a:p>
          <a:p>
            <a:pPr marL="711200" indent="-179388">
              <a:lnSpc>
                <a:spcPct val="120000"/>
              </a:lnSpc>
              <a:buFont typeface="Arial" panose="020B0604020202020204" pitchFamily="34" charset="0"/>
              <a:buChar char="•"/>
            </a:pPr>
            <a:r>
              <a:rPr lang="en-US" altLang="ja-JP" sz="2000" dirty="0" smtClean="0">
                <a:latin typeface="+mj-ea"/>
              </a:rPr>
              <a:t>EU</a:t>
            </a:r>
            <a:r>
              <a:rPr lang="ja-JP" altLang="en-US" sz="2000" dirty="0">
                <a:latin typeface="+mj-ea"/>
              </a:rPr>
              <a:t>首脳理事会（３月</a:t>
            </a:r>
            <a:r>
              <a:rPr lang="en-US" altLang="ja-JP" sz="2000" dirty="0">
                <a:latin typeface="+mj-ea"/>
              </a:rPr>
              <a:t>19</a:t>
            </a:r>
            <a:r>
              <a:rPr lang="ja-JP" altLang="en-US" sz="2000" dirty="0">
                <a:latin typeface="+mj-ea"/>
              </a:rPr>
              <a:t>日</a:t>
            </a:r>
            <a:r>
              <a:rPr lang="ja-JP" altLang="en-US" sz="2000" dirty="0" smtClean="0">
                <a:latin typeface="+mj-ea"/>
              </a:rPr>
              <a:t>）</a:t>
            </a:r>
            <a:endParaRPr lang="en-US" altLang="ja-JP" sz="2000" dirty="0" smtClean="0">
              <a:latin typeface="+mj-ea"/>
            </a:endParaRPr>
          </a:p>
          <a:p>
            <a:pPr marL="803275">
              <a:lnSpc>
                <a:spcPct val="120000"/>
              </a:lnSpc>
            </a:pPr>
            <a:r>
              <a:rPr lang="ja-JP" altLang="en-US" sz="2000" u="sng" dirty="0" smtClean="0">
                <a:latin typeface="+mj-ea"/>
              </a:rPr>
              <a:t>対露制裁はミンスク合意の実施まで継続</a:t>
            </a:r>
            <a:r>
              <a:rPr lang="ja-JP" altLang="en-US" sz="2000" dirty="0" smtClean="0">
                <a:latin typeface="+mj-ea"/>
              </a:rPr>
              <a:t>、</a:t>
            </a:r>
            <a:r>
              <a:rPr lang="ja-JP" altLang="en-US" sz="2000" u="sng" dirty="0" smtClean="0">
                <a:latin typeface="+mj-ea"/>
              </a:rPr>
              <a:t>露の公的な宣伝工作（（注）虚偽情報キャンペーン）への　対抗の必要性</a:t>
            </a:r>
            <a:r>
              <a:rPr lang="ja-JP" altLang="en-US" sz="2000" dirty="0" smtClean="0">
                <a:latin typeface="+mj-ea"/>
              </a:rPr>
              <a:t>、等</a:t>
            </a:r>
            <a:endParaRPr lang="en-US" altLang="ja-JP" sz="2000" dirty="0" smtClean="0">
              <a:latin typeface="+mj-ea"/>
            </a:endParaRPr>
          </a:p>
          <a:p>
            <a:pPr marL="711200" indent="-179388">
              <a:lnSpc>
                <a:spcPct val="120000"/>
              </a:lnSpc>
              <a:buFont typeface="Arial" panose="020B0604020202020204" pitchFamily="34" charset="0"/>
              <a:buChar char="•"/>
            </a:pPr>
            <a:r>
              <a:rPr lang="ja-JP" altLang="en-US" sz="2000" dirty="0" smtClean="0">
                <a:latin typeface="+mj-ea"/>
                <a:ea typeface="+mj-ea"/>
              </a:rPr>
              <a:t>ノルマンディ方式４外相会合（４月</a:t>
            </a:r>
            <a:r>
              <a:rPr lang="en-US" altLang="ja-JP" sz="2000" dirty="0" smtClean="0">
                <a:latin typeface="+mj-ea"/>
                <a:ea typeface="+mj-ea"/>
              </a:rPr>
              <a:t>13</a:t>
            </a:r>
            <a:r>
              <a:rPr lang="ja-JP" altLang="en-US" sz="2000" dirty="0" smtClean="0">
                <a:latin typeface="+mj-ea"/>
                <a:ea typeface="+mj-ea"/>
              </a:rPr>
              <a:t>日）及び４首脳電話会談（</a:t>
            </a:r>
            <a:r>
              <a:rPr lang="ja-JP" altLang="en-US" sz="2000" dirty="0">
                <a:latin typeface="+mj-ea"/>
                <a:ea typeface="+mj-ea"/>
              </a:rPr>
              <a:t>４</a:t>
            </a:r>
            <a:r>
              <a:rPr lang="ja-JP" altLang="en-US" sz="2000" dirty="0" smtClean="0">
                <a:latin typeface="+mj-ea"/>
                <a:ea typeface="+mj-ea"/>
              </a:rPr>
              <a:t>月</a:t>
            </a:r>
            <a:r>
              <a:rPr lang="en-US" altLang="ja-JP" sz="2000" dirty="0" smtClean="0">
                <a:latin typeface="+mj-ea"/>
                <a:ea typeface="+mj-ea"/>
              </a:rPr>
              <a:t>30</a:t>
            </a:r>
            <a:r>
              <a:rPr lang="ja-JP" altLang="en-US" sz="2000" dirty="0" smtClean="0">
                <a:latin typeface="+mj-ea"/>
                <a:ea typeface="+mj-ea"/>
              </a:rPr>
              <a:t>日）</a:t>
            </a:r>
            <a:endParaRPr lang="en-US" altLang="ja-JP" sz="2000" dirty="0" smtClean="0">
              <a:latin typeface="+mj-ea"/>
              <a:ea typeface="+mj-ea"/>
            </a:endParaRPr>
          </a:p>
          <a:p>
            <a:pPr marL="803275">
              <a:lnSpc>
                <a:spcPct val="120000"/>
              </a:lnSpc>
            </a:pPr>
            <a:r>
              <a:rPr lang="ja-JP" altLang="en-US" sz="2000" dirty="0" smtClean="0">
                <a:latin typeface="+mj-ea"/>
                <a:ea typeface="+mj-ea"/>
              </a:rPr>
              <a:t>ミンスク合意</a:t>
            </a:r>
            <a:r>
              <a:rPr lang="en-US" altLang="ja-JP" sz="2000" dirty="0" smtClean="0">
                <a:latin typeface="+mj-ea"/>
                <a:ea typeface="+mj-ea"/>
              </a:rPr>
              <a:t>II</a:t>
            </a:r>
            <a:r>
              <a:rPr lang="ja-JP" altLang="en-US" sz="2000" dirty="0" smtClean="0">
                <a:latin typeface="+mj-ea"/>
                <a:ea typeface="+mj-ea"/>
              </a:rPr>
              <a:t>の趣旨を再確認、</a:t>
            </a:r>
            <a:r>
              <a:rPr lang="ja-JP" altLang="en-US" sz="2000" u="sng" dirty="0" smtClean="0">
                <a:latin typeface="+mj-ea"/>
                <a:ea typeface="+mj-ea"/>
              </a:rPr>
              <a:t>３者</a:t>
            </a:r>
            <a:r>
              <a:rPr lang="en-US" altLang="ja-JP" sz="2000" u="sng" dirty="0" smtClean="0">
                <a:latin typeface="+mj-ea"/>
                <a:ea typeface="+mj-ea"/>
              </a:rPr>
              <a:t>CG</a:t>
            </a:r>
            <a:r>
              <a:rPr lang="ja-JP" altLang="en-US" sz="2000" u="sng" dirty="0" smtClean="0">
                <a:latin typeface="+mj-ea"/>
                <a:ea typeface="+mj-ea"/>
              </a:rPr>
              <a:t>内に４</a:t>
            </a:r>
            <a:r>
              <a:rPr lang="en-US" altLang="ja-JP" sz="2000" u="sng" dirty="0" smtClean="0">
                <a:latin typeface="+mj-ea"/>
                <a:ea typeface="+mj-ea"/>
              </a:rPr>
              <a:t>WG</a:t>
            </a:r>
            <a:r>
              <a:rPr lang="ja-JP" altLang="en-US" sz="2000" u="sng" dirty="0" smtClean="0">
                <a:latin typeface="+mj-ea"/>
                <a:ea typeface="+mj-ea"/>
              </a:rPr>
              <a:t>（政治、人道支援、経済復興、　治安）の早期設置及び５月４日の週の開催</a:t>
            </a:r>
            <a:r>
              <a:rPr lang="ja-JP" altLang="en-US" sz="2000" dirty="0" smtClean="0">
                <a:latin typeface="+mj-ea"/>
                <a:ea typeface="+mj-ea"/>
              </a:rPr>
              <a:t>。</a:t>
            </a:r>
            <a:endParaRPr lang="en-US" altLang="ja-JP" sz="2000" dirty="0" smtClean="0">
              <a:latin typeface="+mj-ea"/>
              <a:ea typeface="+mj-ea"/>
            </a:endParaRPr>
          </a:p>
          <a:p>
            <a:pPr marL="711200" indent="-179388">
              <a:lnSpc>
                <a:spcPct val="120000"/>
              </a:lnSpc>
              <a:buFont typeface="Arial" panose="020B0604020202020204" pitchFamily="34" charset="0"/>
              <a:buChar char="•"/>
            </a:pPr>
            <a:r>
              <a:rPr lang="en-US" altLang="ja-JP" sz="2000" dirty="0" smtClean="0">
                <a:latin typeface="+mj-ea"/>
                <a:ea typeface="+mj-ea"/>
              </a:rPr>
              <a:t>G</a:t>
            </a:r>
            <a:r>
              <a:rPr lang="ja-JP" altLang="en-US" sz="2000" dirty="0" smtClean="0">
                <a:latin typeface="+mj-ea"/>
                <a:ea typeface="+mj-ea"/>
              </a:rPr>
              <a:t>７外相会合（４月</a:t>
            </a:r>
            <a:r>
              <a:rPr lang="en-US" altLang="ja-JP" sz="2000" dirty="0" smtClean="0">
                <a:latin typeface="+mj-ea"/>
                <a:ea typeface="+mj-ea"/>
              </a:rPr>
              <a:t>14</a:t>
            </a:r>
            <a:r>
              <a:rPr lang="ja-JP" altLang="en-US" sz="2000" dirty="0" smtClean="0">
                <a:latin typeface="+mj-ea"/>
                <a:ea typeface="+mj-ea"/>
              </a:rPr>
              <a:t>日、</a:t>
            </a:r>
            <a:r>
              <a:rPr lang="en-US" altLang="ja-JP" sz="2000" dirty="0" smtClean="0">
                <a:latin typeface="+mj-ea"/>
                <a:ea typeface="+mj-ea"/>
              </a:rPr>
              <a:t>15</a:t>
            </a:r>
            <a:r>
              <a:rPr lang="ja-JP" altLang="en-US" sz="2000" dirty="0" smtClean="0">
                <a:latin typeface="+mj-ea"/>
                <a:ea typeface="+mj-ea"/>
              </a:rPr>
              <a:t>日）</a:t>
            </a:r>
            <a:endParaRPr lang="en-US" altLang="ja-JP" sz="2000" dirty="0" smtClean="0">
              <a:latin typeface="+mj-ea"/>
              <a:ea typeface="+mj-ea"/>
            </a:endParaRPr>
          </a:p>
          <a:p>
            <a:pPr marL="803275">
              <a:lnSpc>
                <a:spcPct val="120000"/>
              </a:lnSpc>
            </a:pPr>
            <a:r>
              <a:rPr lang="en-US" altLang="ja-JP" sz="2000" u="sng" dirty="0" smtClean="0">
                <a:latin typeface="+mj-ea"/>
                <a:ea typeface="+mj-ea"/>
              </a:rPr>
              <a:t>EU</a:t>
            </a:r>
            <a:r>
              <a:rPr lang="ja-JP" altLang="en-US" sz="2000" u="sng" dirty="0" smtClean="0">
                <a:latin typeface="+mj-ea"/>
                <a:ea typeface="+mj-ea"/>
              </a:rPr>
              <a:t>首脳理事会及びノルマンディ方式４外相会合と同旨を確認</a:t>
            </a:r>
            <a:r>
              <a:rPr lang="ja-JP" altLang="en-US" sz="2000" dirty="0" smtClean="0">
                <a:latin typeface="+mj-ea"/>
                <a:ea typeface="+mj-ea"/>
              </a:rPr>
              <a:t>、露によるクリミア　併合不承認及び対露制裁継続の確認</a:t>
            </a:r>
            <a:endParaRPr lang="en-US" altLang="ja-JP" sz="2000" dirty="0" smtClean="0">
              <a:latin typeface="+mj-ea"/>
              <a:ea typeface="+mj-ea"/>
            </a:endParaRPr>
          </a:p>
          <a:p>
            <a:pPr marL="711200" indent="-179388">
              <a:lnSpc>
                <a:spcPct val="120000"/>
              </a:lnSpc>
              <a:buFont typeface="Arial" panose="020B0604020202020204" pitchFamily="34" charset="0"/>
              <a:buChar char="•"/>
            </a:pPr>
            <a:r>
              <a:rPr lang="ja-JP" altLang="en-US" sz="2000" u="sng" dirty="0" smtClean="0">
                <a:latin typeface="+mj-ea"/>
                <a:ea typeface="+mj-ea"/>
              </a:rPr>
              <a:t>３者</a:t>
            </a:r>
            <a:r>
              <a:rPr lang="en-US" altLang="ja-JP" sz="2000" u="sng" dirty="0" smtClean="0">
                <a:latin typeface="+mj-ea"/>
                <a:ea typeface="+mj-ea"/>
              </a:rPr>
              <a:t>CG</a:t>
            </a:r>
            <a:r>
              <a:rPr lang="ja-JP" altLang="en-US" sz="2000" u="sng" dirty="0" smtClean="0">
                <a:latin typeface="+mj-ea"/>
                <a:ea typeface="+mj-ea"/>
              </a:rPr>
              <a:t>（</a:t>
            </a:r>
            <a:r>
              <a:rPr lang="en-US" altLang="ja-JP" sz="2000" u="sng" dirty="0" smtClean="0">
                <a:latin typeface="+mj-ea"/>
                <a:ea typeface="+mj-ea"/>
              </a:rPr>
              <a:t>DPR</a:t>
            </a:r>
            <a:r>
              <a:rPr lang="ja-JP" altLang="en-US" sz="2000" u="sng" dirty="0" smtClean="0">
                <a:latin typeface="+mj-ea"/>
                <a:ea typeface="+mj-ea"/>
              </a:rPr>
              <a:t>と</a:t>
            </a:r>
            <a:r>
              <a:rPr lang="en-US" altLang="ja-JP" sz="2000" u="sng" dirty="0" smtClean="0">
                <a:latin typeface="+mj-ea"/>
                <a:ea typeface="+mj-ea"/>
              </a:rPr>
              <a:t>LPR</a:t>
            </a:r>
            <a:r>
              <a:rPr lang="ja-JP" altLang="en-US" sz="2000" u="sng" dirty="0" smtClean="0">
                <a:latin typeface="+mj-ea"/>
                <a:ea typeface="+mj-ea"/>
              </a:rPr>
              <a:t>の代表含む）の会合（５月６日）</a:t>
            </a:r>
            <a:endParaRPr lang="en-US" altLang="ja-JP" sz="2000" u="sng" dirty="0" smtClean="0">
              <a:latin typeface="+mj-ea"/>
              <a:ea typeface="+mj-ea"/>
            </a:endParaRPr>
          </a:p>
          <a:p>
            <a:pPr marL="623888" indent="188913">
              <a:lnSpc>
                <a:spcPct val="120000"/>
              </a:lnSpc>
            </a:pPr>
            <a:r>
              <a:rPr lang="ja-JP" altLang="en-US" sz="2000" dirty="0" smtClean="0">
                <a:latin typeface="+mj-ea"/>
                <a:ea typeface="+mj-ea"/>
              </a:rPr>
              <a:t>４</a:t>
            </a:r>
            <a:r>
              <a:rPr lang="en-US" altLang="ja-JP" sz="2000" dirty="0" smtClean="0">
                <a:latin typeface="+mj-ea"/>
                <a:ea typeface="+mj-ea"/>
              </a:rPr>
              <a:t>WG</a:t>
            </a:r>
            <a:r>
              <a:rPr lang="ja-JP" altLang="en-US" sz="2000" dirty="0" smtClean="0">
                <a:latin typeface="+mj-ea"/>
                <a:ea typeface="+mj-ea"/>
              </a:rPr>
              <a:t>の設置に合意及び各</a:t>
            </a:r>
            <a:r>
              <a:rPr lang="en-US" altLang="ja-JP" sz="2000" dirty="0" smtClean="0">
                <a:latin typeface="+mj-ea"/>
                <a:ea typeface="+mj-ea"/>
              </a:rPr>
              <a:t>WG</a:t>
            </a:r>
            <a:r>
              <a:rPr lang="ja-JP" altLang="en-US" sz="2000" dirty="0" smtClean="0">
                <a:latin typeface="+mj-ea"/>
                <a:ea typeface="+mj-ea"/>
              </a:rPr>
              <a:t>の第１回会合開催</a:t>
            </a:r>
            <a:endParaRPr lang="en-US" altLang="ja-JP" sz="2000" dirty="0" smtClean="0">
              <a:latin typeface="+mj-ea"/>
              <a:ea typeface="+mj-ea"/>
            </a:endParaRPr>
          </a:p>
        </p:txBody>
      </p:sp>
      <p:sp>
        <p:nvSpPr>
          <p:cNvPr id="15" name="スライド番号プレースホルダー 3"/>
          <p:cNvSpPr>
            <a:spLocks noGrp="1"/>
          </p:cNvSpPr>
          <p:nvPr>
            <p:ph type="sldNum" sz="quarter" idx="12"/>
          </p:nvPr>
        </p:nvSpPr>
        <p:spPr>
          <a:xfrm>
            <a:off x="7594600" y="6600631"/>
            <a:ext cx="2311400" cy="257369"/>
          </a:xfrm>
        </p:spPr>
        <p:txBody>
          <a:bodyPr>
            <a:spAutoFit/>
          </a:bodyPr>
          <a:lstStyle/>
          <a:p>
            <a:fld id="{973FA57C-AB59-4833-AF31-95C44D5249F2}" type="slidenum">
              <a:rPr lang="ja-JP" altLang="en-US" smtClean="0"/>
              <a:pPr/>
              <a:t>17</a:t>
            </a:fld>
            <a:endParaRPr lang="ja-JP" altLang="en-US" dirty="0"/>
          </a:p>
        </p:txBody>
      </p:sp>
    </p:spTree>
    <p:extLst>
      <p:ext uri="{BB962C8B-B14F-4D97-AF65-F5344CB8AC3E}">
        <p14:creationId xmlns:p14="http://schemas.microsoft.com/office/powerpoint/2010/main" val="305368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a:t>
            </a:r>
            <a:r>
              <a:rPr lang="ja-JP" altLang="ja-JP" dirty="0">
                <a:latin typeface="+mj-ea"/>
                <a:ea typeface="+mj-ea"/>
              </a:rPr>
              <a:t>危機を</a:t>
            </a:r>
            <a:r>
              <a:rPr lang="ja-JP" altLang="ja-JP" dirty="0" smtClean="0">
                <a:latin typeface="+mj-ea"/>
                <a:ea typeface="+mj-ea"/>
              </a:rPr>
              <a:t>巡る</a:t>
            </a:r>
            <a:r>
              <a:rPr lang="ja-JP" altLang="en-US" dirty="0" smtClean="0">
                <a:latin typeface="+mj-ea"/>
                <a:ea typeface="+mj-ea"/>
              </a:rPr>
              <a:t>６</a:t>
            </a:r>
            <a:r>
              <a:rPr lang="ja-JP" altLang="ja-JP" dirty="0" smtClean="0">
                <a:latin typeface="+mj-ea"/>
                <a:ea typeface="+mj-ea"/>
              </a:rPr>
              <a:t>つの</a:t>
            </a:r>
            <a:r>
              <a:rPr lang="ja-JP" altLang="ja-JP" dirty="0">
                <a:latin typeface="+mj-ea"/>
                <a:ea typeface="+mj-ea"/>
              </a:rPr>
              <a:t>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633000" cy="6138000"/>
          </a:xfrm>
        </p:spPr>
        <p:txBody>
          <a:bodyPr>
            <a:normAutofit fontScale="92500"/>
          </a:bodyPr>
          <a:lstStyle/>
          <a:p>
            <a:pPr lvl="1">
              <a:lnSpc>
                <a:spcPct val="120000"/>
              </a:lnSpc>
            </a:pPr>
            <a:r>
              <a:rPr lang="ja-JP" altLang="en-US" sz="2000" u="sng" dirty="0">
                <a:latin typeface="+mj-ea"/>
              </a:rPr>
              <a:t>第６期： </a:t>
            </a:r>
            <a:r>
              <a:rPr lang="en-US" altLang="ja-JP" sz="2000" u="sng" dirty="0">
                <a:latin typeface="+mj-ea"/>
              </a:rPr>
              <a:t>2015</a:t>
            </a:r>
            <a:r>
              <a:rPr lang="ja-JP" altLang="en-US" sz="2000" u="sng" dirty="0">
                <a:latin typeface="+mj-ea"/>
              </a:rPr>
              <a:t>年２月５日以降（５月上旬時点）</a:t>
            </a:r>
            <a:endParaRPr lang="en-US" altLang="ja-JP" sz="2000" u="sng" dirty="0">
              <a:latin typeface="+mj-ea"/>
            </a:endParaRPr>
          </a:p>
          <a:p>
            <a:pPr marL="1352363" lvl="1" indent="-95237">
              <a:lnSpc>
                <a:spcPct val="120000"/>
              </a:lnSpc>
              <a:buNone/>
            </a:pPr>
            <a:r>
              <a:rPr lang="ja-JP" altLang="en-US" sz="2000" dirty="0">
                <a:latin typeface="+mj-ea"/>
              </a:rPr>
              <a:t>（</a:t>
            </a:r>
            <a:r>
              <a:rPr lang="ja-JP" altLang="en-US" sz="2000" u="sng" dirty="0">
                <a:latin typeface="+mj-ea"/>
              </a:rPr>
              <a:t>独仏首脳によるウクライナ危機解決に向けたぎりぎりの仲介努力、及び　　　ミンスク合意</a:t>
            </a:r>
            <a:r>
              <a:rPr lang="en-US" altLang="ja-JP" sz="2000" u="sng" dirty="0">
                <a:latin typeface="+mj-ea"/>
              </a:rPr>
              <a:t>II</a:t>
            </a:r>
            <a:r>
              <a:rPr lang="ja-JP" altLang="en-US" sz="2000" dirty="0" err="1">
                <a:latin typeface="+mj-ea"/>
              </a:rPr>
              <a:t>、</a:t>
            </a:r>
            <a:r>
              <a:rPr lang="ja-JP" altLang="en-US" sz="2000" dirty="0">
                <a:latin typeface="+mj-ea"/>
              </a:rPr>
              <a:t>同合意の履行に向けた動き）</a:t>
            </a:r>
            <a:endParaRPr lang="en-US" altLang="ja-JP" sz="2000" dirty="0">
              <a:latin typeface="+mj-ea"/>
            </a:endParaRPr>
          </a:p>
          <a:p>
            <a:pPr marL="623888" indent="-92075">
              <a:lnSpc>
                <a:spcPct val="120000"/>
              </a:lnSpc>
            </a:pPr>
            <a:r>
              <a:rPr lang="ja-JP" altLang="en-US" sz="2000" dirty="0" smtClean="0">
                <a:latin typeface="+mj-ea"/>
                <a:ea typeface="+mj-ea"/>
              </a:rPr>
              <a:t>・停戦及び重火器撤収の方向だが、</a:t>
            </a:r>
            <a:r>
              <a:rPr lang="ja-JP" altLang="en-US" sz="2000" u="sng" dirty="0" smtClean="0">
                <a:latin typeface="+mj-ea"/>
                <a:ea typeface="+mj-ea"/>
              </a:rPr>
              <a:t>ドネツク空港周辺及びシローキネを</a:t>
            </a:r>
            <a:r>
              <a:rPr lang="ja-JP" altLang="en-US" sz="2000" u="sng" dirty="0">
                <a:latin typeface="+mj-ea"/>
                <a:ea typeface="+mj-ea"/>
              </a:rPr>
              <a:t>中心</a:t>
            </a:r>
            <a:r>
              <a:rPr lang="ja-JP" altLang="en-US" sz="2000" u="sng" dirty="0" smtClean="0">
                <a:latin typeface="+mj-ea"/>
                <a:ea typeface="+mj-ea"/>
              </a:rPr>
              <a:t>になお戦闘継続</a:t>
            </a:r>
            <a:endParaRPr lang="en-US" altLang="ja-JP" sz="2000" u="sng" dirty="0" smtClean="0">
              <a:latin typeface="+mj-ea"/>
              <a:ea typeface="+mj-ea"/>
            </a:endParaRPr>
          </a:p>
          <a:p>
            <a:pPr marL="623888" indent="-92075">
              <a:lnSpc>
                <a:spcPct val="120000"/>
              </a:lnSpc>
            </a:pPr>
            <a:r>
              <a:rPr lang="ja-JP" altLang="en-US" sz="2000" dirty="0" smtClean="0">
                <a:latin typeface="+mj-ea"/>
                <a:ea typeface="+mj-ea"/>
              </a:rPr>
              <a:t>・</a:t>
            </a:r>
            <a:r>
              <a:rPr lang="ja-JP" altLang="en-US" sz="2000" u="sng" dirty="0" smtClean="0">
                <a:latin typeface="+mj-ea"/>
                <a:ea typeface="+mj-ea"/>
              </a:rPr>
              <a:t>ウクライナ国民の避難民約</a:t>
            </a:r>
            <a:r>
              <a:rPr lang="en-US" altLang="ja-JP" sz="2000" u="sng" dirty="0">
                <a:latin typeface="+mj-ea"/>
                <a:ea typeface="+mj-ea"/>
              </a:rPr>
              <a:t>200</a:t>
            </a:r>
            <a:r>
              <a:rPr lang="ja-JP" altLang="en-US" sz="2000" u="sng" dirty="0" smtClean="0">
                <a:latin typeface="+mj-ea"/>
                <a:ea typeface="+mj-ea"/>
              </a:rPr>
              <a:t>万人</a:t>
            </a:r>
            <a:r>
              <a:rPr lang="ja-JP" altLang="en-US" sz="2000" dirty="0" smtClean="0">
                <a:latin typeface="+mj-ea"/>
                <a:ea typeface="+mj-ea"/>
              </a:rPr>
              <a:t>（４月</a:t>
            </a:r>
            <a:r>
              <a:rPr lang="en-US" altLang="ja-JP" sz="2000" dirty="0" smtClean="0">
                <a:latin typeface="+mj-ea"/>
                <a:ea typeface="+mj-ea"/>
              </a:rPr>
              <a:t>28</a:t>
            </a:r>
            <a:r>
              <a:rPr lang="ja-JP" altLang="en-US" sz="2000" dirty="0" smtClean="0">
                <a:latin typeface="+mj-ea"/>
                <a:ea typeface="+mj-ea"/>
              </a:rPr>
              <a:t>日バイデン米副大統領発言、国内</a:t>
            </a:r>
            <a:r>
              <a:rPr lang="en-US" altLang="ja-JP" sz="2000" dirty="0" smtClean="0">
                <a:latin typeface="+mj-ea"/>
                <a:ea typeface="+mj-ea"/>
              </a:rPr>
              <a:t>120</a:t>
            </a:r>
            <a:r>
              <a:rPr lang="ja-JP" altLang="en-US" sz="2000" dirty="0" smtClean="0">
                <a:latin typeface="+mj-ea"/>
                <a:ea typeface="+mj-ea"/>
              </a:rPr>
              <a:t>万人、近隣国</a:t>
            </a:r>
            <a:r>
              <a:rPr lang="en-US" altLang="ja-JP" sz="2000" dirty="0" smtClean="0">
                <a:latin typeface="+mj-ea"/>
                <a:ea typeface="+mj-ea"/>
              </a:rPr>
              <a:t>80</a:t>
            </a:r>
            <a:r>
              <a:rPr lang="ja-JP" altLang="en-US" sz="2000" dirty="0" smtClean="0">
                <a:latin typeface="+mj-ea"/>
                <a:ea typeface="+mj-ea"/>
              </a:rPr>
              <a:t>万人）、死者は少なくとも</a:t>
            </a:r>
            <a:r>
              <a:rPr lang="en-US" altLang="ja-JP" sz="2000" dirty="0" smtClean="0">
                <a:latin typeface="+mj-ea"/>
                <a:ea typeface="+mj-ea"/>
              </a:rPr>
              <a:t>6116</a:t>
            </a:r>
            <a:r>
              <a:rPr lang="ja-JP" altLang="en-US" sz="2000" dirty="0" smtClean="0">
                <a:latin typeface="+mj-ea"/>
                <a:ea typeface="+mj-ea"/>
              </a:rPr>
              <a:t>人及び負傷者</a:t>
            </a:r>
            <a:r>
              <a:rPr lang="en-US" altLang="ja-JP" sz="2000" dirty="0" smtClean="0">
                <a:latin typeface="+mj-ea"/>
                <a:ea typeface="+mj-ea"/>
              </a:rPr>
              <a:t>15,474</a:t>
            </a:r>
            <a:r>
              <a:rPr lang="ja-JP" altLang="en-US" sz="2000" dirty="0" smtClean="0">
                <a:latin typeface="+mj-ea"/>
                <a:ea typeface="+mj-ea"/>
              </a:rPr>
              <a:t>人（４月</a:t>
            </a:r>
            <a:r>
              <a:rPr lang="en-US" altLang="ja-JP" sz="2000" dirty="0" smtClean="0">
                <a:latin typeface="+mj-ea"/>
                <a:ea typeface="+mj-ea"/>
              </a:rPr>
              <a:t>20</a:t>
            </a:r>
            <a:r>
              <a:rPr lang="ja-JP" altLang="en-US" sz="2000" dirty="0" smtClean="0">
                <a:latin typeface="+mj-ea"/>
                <a:ea typeface="+mj-ea"/>
              </a:rPr>
              <a:t>日</a:t>
            </a:r>
            <a:r>
              <a:rPr lang="en-US" altLang="ja-JP" sz="2000" dirty="0" smtClean="0">
                <a:latin typeface="+mj-ea"/>
                <a:ea typeface="+mj-ea"/>
              </a:rPr>
              <a:t>UNCHR</a:t>
            </a:r>
            <a:r>
              <a:rPr lang="ja-JP" altLang="en-US" sz="2000" dirty="0" smtClean="0">
                <a:latin typeface="+mj-ea"/>
                <a:ea typeface="+mj-ea"/>
              </a:rPr>
              <a:t>公表）、行方不明者</a:t>
            </a:r>
            <a:r>
              <a:rPr lang="en-US" altLang="ja-JP" sz="2000" dirty="0" smtClean="0">
                <a:latin typeface="+mj-ea"/>
                <a:ea typeface="+mj-ea"/>
              </a:rPr>
              <a:t>1460</a:t>
            </a:r>
            <a:r>
              <a:rPr lang="ja-JP" altLang="en-US" sz="2000" dirty="0" smtClean="0">
                <a:latin typeface="+mj-ea"/>
                <a:ea typeface="+mj-ea"/>
              </a:rPr>
              <a:t>人及び被拘束者</a:t>
            </a:r>
            <a:r>
              <a:rPr lang="en-US" altLang="ja-JP" sz="2000" dirty="0" smtClean="0">
                <a:latin typeface="+mj-ea"/>
                <a:ea typeface="+mj-ea"/>
              </a:rPr>
              <a:t>399</a:t>
            </a:r>
            <a:r>
              <a:rPr lang="ja-JP" altLang="en-US" sz="2000" dirty="0" smtClean="0">
                <a:latin typeface="+mj-ea"/>
                <a:ea typeface="+mj-ea"/>
              </a:rPr>
              <a:t>人（５月６日クチマ元大統領発言）</a:t>
            </a:r>
            <a:endParaRPr lang="en-US" altLang="ja-JP" sz="2000" dirty="0" smtClean="0">
              <a:latin typeface="+mj-ea"/>
              <a:ea typeface="+mj-ea"/>
            </a:endParaRPr>
          </a:p>
          <a:p>
            <a:pPr marL="623888" indent="-92075" algn="l">
              <a:lnSpc>
                <a:spcPct val="120000"/>
              </a:lnSpc>
            </a:pPr>
            <a:endParaRPr lang="en-US" altLang="ja-JP" sz="2000" dirty="0" smtClean="0">
              <a:latin typeface="+mj-ea"/>
              <a:ea typeface="+mj-ea"/>
            </a:endParaRPr>
          </a:p>
          <a:p>
            <a:pPr marL="990463" lvl="3" indent="-990463">
              <a:buNone/>
              <a:tabLst>
                <a:tab pos="990463" algn="l"/>
              </a:tabLst>
            </a:pPr>
            <a:r>
              <a:rPr lang="ja-JP" altLang="en-US" sz="2000" dirty="0">
                <a:latin typeface="+mj-ea"/>
              </a:rPr>
              <a:t>（注）イ</a:t>
            </a:r>
            <a:r>
              <a:rPr lang="en-US" altLang="ja-JP" sz="2000" dirty="0">
                <a:latin typeface="+mj-ea"/>
              </a:rPr>
              <a:t>	</a:t>
            </a:r>
            <a:r>
              <a:rPr lang="ja-JP" altLang="en-US" sz="2000" dirty="0">
                <a:latin typeface="+mj-ea"/>
              </a:rPr>
              <a:t>日・ウクライナ外相会談（３月２日）及び日・ドイツ首脳会談（３月９日）</a:t>
            </a:r>
            <a:endParaRPr lang="en-US" altLang="ja-JP" sz="2000" dirty="0">
              <a:latin typeface="+mj-ea"/>
            </a:endParaRPr>
          </a:p>
          <a:p>
            <a:pPr marL="989013" lvl="3" indent="-452438">
              <a:buNone/>
              <a:tabLst>
                <a:tab pos="990463" algn="l"/>
              </a:tabLst>
            </a:pPr>
            <a:r>
              <a:rPr lang="ja-JP" altLang="en-US" sz="2000" dirty="0">
                <a:latin typeface="+mj-ea"/>
              </a:rPr>
              <a:t>ウ</a:t>
            </a:r>
            <a:r>
              <a:rPr lang="en-US" altLang="ja-JP" sz="2000" dirty="0">
                <a:latin typeface="+mj-ea"/>
              </a:rPr>
              <a:t>	</a:t>
            </a:r>
            <a:r>
              <a:rPr lang="ja-JP" altLang="en-US" sz="2000" dirty="0">
                <a:latin typeface="+mj-ea"/>
              </a:rPr>
              <a:t>ドンバスの一部地域の特別地位法改正法案採択（３月</a:t>
            </a:r>
            <a:r>
              <a:rPr lang="en-US" altLang="ja-JP" sz="2000" dirty="0">
                <a:latin typeface="+mj-ea"/>
              </a:rPr>
              <a:t>17</a:t>
            </a:r>
            <a:r>
              <a:rPr lang="ja-JP" altLang="en-US" sz="2000" dirty="0">
                <a:latin typeface="+mj-ea"/>
              </a:rPr>
              <a:t>日）</a:t>
            </a:r>
            <a:endParaRPr lang="en-US" altLang="ja-JP" sz="2000" dirty="0">
              <a:latin typeface="+mj-ea"/>
            </a:endParaRPr>
          </a:p>
          <a:p>
            <a:pPr marL="989013" lvl="3" indent="-452438">
              <a:buNone/>
              <a:tabLst>
                <a:tab pos="990463" algn="l"/>
              </a:tabLst>
            </a:pPr>
            <a:r>
              <a:rPr lang="ja-JP" altLang="en-US" sz="2000" dirty="0">
                <a:latin typeface="+mj-ea"/>
              </a:rPr>
              <a:t>エ</a:t>
            </a:r>
            <a:r>
              <a:rPr lang="en-US" altLang="ja-JP" sz="2000" dirty="0">
                <a:latin typeface="+mj-ea"/>
              </a:rPr>
              <a:t>	EU</a:t>
            </a:r>
            <a:r>
              <a:rPr lang="ja-JP" altLang="en-US" sz="2000" dirty="0" err="1">
                <a:latin typeface="+mj-ea"/>
              </a:rPr>
              <a:t>、</a:t>
            </a:r>
            <a:r>
              <a:rPr lang="ja-JP" altLang="en-US" sz="2000" dirty="0">
                <a:latin typeface="+mj-ea"/>
              </a:rPr>
              <a:t>ウクライナ、露によるガス協議（４月１日）</a:t>
            </a:r>
          </a:p>
          <a:p>
            <a:pPr marL="989013" lvl="3" indent="-1588">
              <a:buNone/>
              <a:tabLst>
                <a:tab pos="990463" algn="l"/>
              </a:tabLst>
            </a:pPr>
            <a:r>
              <a:rPr lang="ja-JP" altLang="en-US" sz="2000" dirty="0">
                <a:latin typeface="+mj-ea"/>
              </a:rPr>
              <a:t>第２四半期の露からウクライナへのガス供給（価格は</a:t>
            </a:r>
            <a:r>
              <a:rPr lang="ja-JP" altLang="en-US" sz="2000" dirty="0" smtClean="0">
                <a:latin typeface="+mj-ea"/>
              </a:rPr>
              <a:t>＄</a:t>
            </a:r>
            <a:r>
              <a:rPr lang="en-US" altLang="ja-JP" sz="2000" dirty="0">
                <a:latin typeface="+mj-ea"/>
              </a:rPr>
              <a:t>248</a:t>
            </a:r>
            <a:r>
              <a:rPr lang="en-US" altLang="ja-JP" sz="2000" dirty="0" smtClean="0">
                <a:latin typeface="+mj-ea"/>
              </a:rPr>
              <a:t>/</a:t>
            </a:r>
            <a:r>
              <a:rPr lang="ja-JP" altLang="en-US" sz="2000" dirty="0">
                <a:latin typeface="+mj-ea"/>
              </a:rPr>
              <a:t>千</a:t>
            </a:r>
            <a:r>
              <a:rPr lang="en-US" altLang="ja-JP" sz="2000" dirty="0">
                <a:latin typeface="+mj-ea"/>
              </a:rPr>
              <a:t>m</a:t>
            </a:r>
            <a:r>
              <a:rPr lang="en-US" altLang="ja-JP" sz="2000" baseline="30000" dirty="0">
                <a:latin typeface="+mj-ea"/>
              </a:rPr>
              <a:t>3</a:t>
            </a:r>
            <a:r>
              <a:rPr lang="ja-JP" altLang="en-US" sz="2000" dirty="0">
                <a:latin typeface="+mj-ea"/>
              </a:rPr>
              <a:t>）を合意</a:t>
            </a:r>
            <a:endParaRPr lang="en-US" altLang="ja-JP" sz="2000" dirty="0">
              <a:latin typeface="+mj-ea"/>
            </a:endParaRPr>
          </a:p>
          <a:p>
            <a:pPr marL="989013" lvl="3" indent="-452438">
              <a:buNone/>
              <a:tabLst>
                <a:tab pos="990463" algn="l"/>
              </a:tabLst>
            </a:pPr>
            <a:r>
              <a:rPr lang="ja-JP" altLang="en-US" sz="2000" dirty="0">
                <a:latin typeface="+mj-ea"/>
              </a:rPr>
              <a:t>オ</a:t>
            </a:r>
            <a:r>
              <a:rPr lang="en-US" altLang="ja-JP" sz="2000" dirty="0">
                <a:latin typeface="+mj-ea"/>
              </a:rPr>
              <a:t>	</a:t>
            </a:r>
            <a:r>
              <a:rPr lang="ja-JP" altLang="en-US" sz="2000" dirty="0">
                <a:latin typeface="+mj-ea"/>
              </a:rPr>
              <a:t>大統領の諮問委員会のウクライナ憲法委員会開催（４月６日第１回）</a:t>
            </a:r>
            <a:endParaRPr lang="en-US" altLang="ja-JP" sz="2000" dirty="0">
              <a:latin typeface="+mj-ea"/>
            </a:endParaRPr>
          </a:p>
          <a:p>
            <a:pPr marL="989013" lvl="3" indent="-452438">
              <a:buNone/>
              <a:tabLst>
                <a:tab pos="990463" algn="l"/>
              </a:tabLst>
            </a:pPr>
            <a:r>
              <a:rPr lang="ja-JP" altLang="en-US" sz="2000" dirty="0">
                <a:latin typeface="+mj-ea"/>
              </a:rPr>
              <a:t>カ</a:t>
            </a:r>
            <a:r>
              <a:rPr lang="en-US" altLang="ja-JP" sz="2000" dirty="0">
                <a:latin typeface="+mj-ea"/>
              </a:rPr>
              <a:t>	</a:t>
            </a:r>
            <a:r>
              <a:rPr lang="ja-JP" altLang="en-US" sz="2000" dirty="0">
                <a:latin typeface="+mj-ea"/>
              </a:rPr>
              <a:t>ウクライナ</a:t>
            </a:r>
            <a:r>
              <a:rPr lang="en-US" altLang="ja-JP" sz="2000" dirty="0">
                <a:latin typeface="+mj-ea"/>
              </a:rPr>
              <a:t>-</a:t>
            </a:r>
            <a:r>
              <a:rPr lang="ja-JP" altLang="en-US" sz="2000" dirty="0">
                <a:latin typeface="+mj-ea"/>
              </a:rPr>
              <a:t>米</a:t>
            </a:r>
            <a:r>
              <a:rPr lang="en-US" altLang="ja-JP" sz="2000" dirty="0">
                <a:latin typeface="+mj-ea"/>
              </a:rPr>
              <a:t>2015</a:t>
            </a:r>
            <a:r>
              <a:rPr lang="ja-JP" altLang="en-US" sz="2000" dirty="0">
                <a:latin typeface="+mj-ea"/>
              </a:rPr>
              <a:t>年共同軍事演習の開始（４月</a:t>
            </a:r>
            <a:r>
              <a:rPr lang="en-US" altLang="ja-JP" sz="2000" dirty="0">
                <a:latin typeface="+mj-ea"/>
              </a:rPr>
              <a:t>20</a:t>
            </a:r>
            <a:r>
              <a:rPr lang="ja-JP" altLang="en-US" sz="2000" dirty="0">
                <a:latin typeface="+mj-ea"/>
              </a:rPr>
              <a:t>日）</a:t>
            </a:r>
            <a:endParaRPr lang="en-US" altLang="ja-JP" sz="2000" dirty="0">
              <a:latin typeface="+mj-ea"/>
            </a:endParaRPr>
          </a:p>
          <a:p>
            <a:pPr marL="989013" lvl="3" indent="-4763">
              <a:buNone/>
              <a:tabLst>
                <a:tab pos="990463" algn="l"/>
              </a:tabLst>
            </a:pPr>
            <a:r>
              <a:rPr lang="ja-JP" altLang="en-US" sz="2000" dirty="0">
                <a:latin typeface="+mj-ea"/>
              </a:rPr>
              <a:t>ウクライナ軍</a:t>
            </a:r>
            <a:r>
              <a:rPr lang="en-US" altLang="ja-JP" sz="2000" dirty="0">
                <a:latin typeface="+mj-ea"/>
              </a:rPr>
              <a:t>200</a:t>
            </a:r>
            <a:r>
              <a:rPr lang="ja-JP" altLang="en-US" sz="2000" dirty="0">
                <a:latin typeface="+mj-ea"/>
              </a:rPr>
              <a:t>人、ウクライナ国家警護隊</a:t>
            </a:r>
            <a:r>
              <a:rPr lang="en-US" altLang="ja-JP" sz="2000" dirty="0">
                <a:latin typeface="+mj-ea"/>
              </a:rPr>
              <a:t>1,000</a:t>
            </a:r>
            <a:r>
              <a:rPr lang="ja-JP" altLang="en-US" sz="2000" dirty="0">
                <a:latin typeface="+mj-ea"/>
              </a:rPr>
              <a:t>人、米軍</a:t>
            </a:r>
            <a:r>
              <a:rPr lang="en-US" altLang="ja-JP" sz="2000" dirty="0">
                <a:latin typeface="+mj-ea"/>
              </a:rPr>
              <a:t>1,000</a:t>
            </a:r>
            <a:r>
              <a:rPr lang="ja-JP" altLang="en-US" sz="2000" dirty="0">
                <a:latin typeface="+mj-ea"/>
              </a:rPr>
              <a:t>人が参加、</a:t>
            </a:r>
            <a:r>
              <a:rPr lang="en-US" altLang="ja-JP" sz="2000" dirty="0">
                <a:latin typeface="+mj-ea"/>
              </a:rPr>
              <a:t>11</a:t>
            </a:r>
            <a:r>
              <a:rPr lang="ja-JP" altLang="en-US" sz="2000" dirty="0">
                <a:latin typeface="+mj-ea"/>
              </a:rPr>
              <a:t>月まで実施</a:t>
            </a:r>
            <a:endParaRPr lang="en-US" altLang="ja-JP" sz="2000" dirty="0">
              <a:latin typeface="+mj-ea"/>
            </a:endParaRPr>
          </a:p>
        </p:txBody>
      </p:sp>
      <p:sp>
        <p:nvSpPr>
          <p:cNvPr id="15" name="スライド番号プレースホルダー 3"/>
          <p:cNvSpPr>
            <a:spLocks noGrp="1"/>
          </p:cNvSpPr>
          <p:nvPr>
            <p:ph type="sldNum" sz="quarter" idx="12"/>
          </p:nvPr>
        </p:nvSpPr>
        <p:spPr>
          <a:xfrm>
            <a:off x="7594600" y="6600631"/>
            <a:ext cx="2311400" cy="257369"/>
          </a:xfrm>
        </p:spPr>
        <p:txBody>
          <a:bodyPr>
            <a:spAutoFit/>
          </a:bodyPr>
          <a:lstStyle/>
          <a:p>
            <a:fld id="{973FA57C-AB59-4833-AF31-95C44D5249F2}" type="slidenum">
              <a:rPr lang="ja-JP" altLang="en-US" smtClean="0"/>
              <a:pPr/>
              <a:t>18</a:t>
            </a:fld>
            <a:endParaRPr lang="ja-JP" altLang="en-US" dirty="0"/>
          </a:p>
        </p:txBody>
      </p:sp>
    </p:spTree>
    <p:extLst>
      <p:ext uri="{BB962C8B-B14F-4D97-AF65-F5344CB8AC3E}">
        <p14:creationId xmlns:p14="http://schemas.microsoft.com/office/powerpoint/2010/main" val="3088034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j-ea"/>
              </a:rPr>
              <a:t>３</a:t>
            </a:r>
            <a:r>
              <a:rPr lang="ja-JP" altLang="en-US" dirty="0" smtClean="0">
                <a:latin typeface="+mj-ea"/>
              </a:rPr>
              <a:t>　</a:t>
            </a:r>
            <a:r>
              <a:rPr lang="ja-JP" altLang="en-US" dirty="0">
                <a:latin typeface="+mj-ea"/>
              </a:rPr>
              <a:t>ウクライナ危機は解決できるか</a:t>
            </a:r>
            <a:endParaRPr lang="en-US" altLang="ja-JP" dirty="0">
              <a:latin typeface="+mj-ea"/>
            </a:endParaRPr>
          </a:p>
        </p:txBody>
      </p:sp>
      <p:sp>
        <p:nvSpPr>
          <p:cNvPr id="3" name="コンテンツ プレースホルダー 2"/>
          <p:cNvSpPr>
            <a:spLocks noGrp="1"/>
          </p:cNvSpPr>
          <p:nvPr>
            <p:ph idx="1"/>
          </p:nvPr>
        </p:nvSpPr>
        <p:spPr/>
        <p:txBody>
          <a:bodyPr>
            <a:normAutofit/>
          </a:bodyPr>
          <a:lstStyle/>
          <a:p>
            <a:pPr marL="352376" indent="-352376"/>
            <a:r>
              <a:rPr lang="ja-JP" altLang="en-US" dirty="0" smtClean="0">
                <a:latin typeface="+mj-ea"/>
                <a:ea typeface="+mj-ea"/>
              </a:rPr>
              <a:t>①できないと世界の政治的、経済的不安定は続く、欧州にとって特に深刻</a:t>
            </a:r>
            <a:endParaRPr lang="en-US" altLang="ja-JP" dirty="0" smtClean="0">
              <a:latin typeface="+mj-ea"/>
              <a:ea typeface="+mj-ea"/>
            </a:endParaRPr>
          </a:p>
          <a:p>
            <a:pPr lvl="2"/>
            <a:r>
              <a:rPr lang="ja-JP" altLang="en-US" u="sng" dirty="0" smtClean="0">
                <a:latin typeface="+mj-ea"/>
                <a:ea typeface="+mj-ea"/>
              </a:rPr>
              <a:t>ミンスク合意ＩＩは極めて重要な前進、完全履行が不可欠の課題</a:t>
            </a:r>
            <a:endParaRPr lang="en-US" altLang="ja-JP" u="sng" dirty="0" smtClean="0">
              <a:latin typeface="+mj-ea"/>
              <a:ea typeface="+mj-ea"/>
            </a:endParaRPr>
          </a:p>
          <a:p>
            <a:pPr lvl="2"/>
            <a:r>
              <a:rPr lang="ja-JP" altLang="en-US" u="sng" dirty="0" smtClean="0">
                <a:latin typeface="+mj-ea"/>
                <a:ea typeface="+mj-ea"/>
              </a:rPr>
              <a:t>双方による持続的停戦と重火器撤収の確実な実施がまず必要</a:t>
            </a:r>
            <a:endParaRPr lang="en-US" altLang="ja-JP" u="sng" dirty="0" smtClean="0">
              <a:latin typeface="+mj-ea"/>
              <a:ea typeface="+mj-ea"/>
            </a:endParaRPr>
          </a:p>
          <a:p>
            <a:pPr lvl="2"/>
            <a:r>
              <a:rPr lang="ja-JP" altLang="en-US" u="sng" dirty="0" smtClean="0">
                <a:latin typeface="+mj-ea"/>
                <a:ea typeface="+mj-ea"/>
              </a:rPr>
              <a:t>ウクライナとロシア（分離派含む）の利害は折り合えるか、ウクライナを含む国際社会とロシアとの対話継続必要</a:t>
            </a:r>
            <a:endParaRPr lang="en-US" altLang="ja-JP" u="sng" dirty="0" smtClean="0">
              <a:latin typeface="+mj-ea"/>
              <a:ea typeface="+mj-ea"/>
            </a:endParaRPr>
          </a:p>
          <a:p>
            <a:pPr marL="177775" lvl="2" indent="0">
              <a:buNone/>
            </a:pPr>
            <a:r>
              <a:rPr lang="ja-JP" altLang="en-US" u="sng" dirty="0" smtClean="0">
                <a:latin typeface="+mj-ea"/>
                <a:ea typeface="+mj-ea"/>
              </a:rPr>
              <a:t>（例）</a:t>
            </a:r>
            <a:endParaRPr lang="en-US" altLang="ja-JP" u="sng" dirty="0" smtClean="0">
              <a:latin typeface="+mj-ea"/>
              <a:ea typeface="+mj-ea"/>
            </a:endParaRPr>
          </a:p>
          <a:p>
            <a:pPr marL="720625" lvl="2" indent="-277774">
              <a:buFontTx/>
              <a:buChar char="-"/>
            </a:pPr>
            <a:r>
              <a:rPr lang="ja-JP" altLang="en-US" dirty="0" smtClean="0">
                <a:latin typeface="+mj-ea"/>
                <a:ea typeface="+mj-ea"/>
              </a:rPr>
              <a:t>停戦、重火器撤収と安全地帯の創設</a:t>
            </a:r>
            <a:endParaRPr lang="en-US" altLang="ja-JP" dirty="0" smtClean="0">
              <a:latin typeface="+mj-ea"/>
              <a:ea typeface="+mj-ea"/>
            </a:endParaRPr>
          </a:p>
          <a:p>
            <a:pPr marL="720625" lvl="2" indent="-277774">
              <a:buFontTx/>
              <a:buChar char="-"/>
            </a:pPr>
            <a:r>
              <a:rPr lang="ja-JP" altLang="en-US" dirty="0" smtClean="0">
                <a:latin typeface="+mj-ea"/>
                <a:ea typeface="+mj-ea"/>
              </a:rPr>
              <a:t>ドンバスの一部地域の地方選挙の実施</a:t>
            </a:r>
            <a:endParaRPr lang="en-US" altLang="ja-JP" dirty="0" smtClean="0">
              <a:latin typeface="+mj-ea"/>
              <a:ea typeface="+mj-ea"/>
            </a:endParaRPr>
          </a:p>
          <a:p>
            <a:pPr marL="720625" lvl="2" indent="-277774">
              <a:buFontTx/>
              <a:buChar char="-"/>
            </a:pPr>
            <a:r>
              <a:rPr lang="ja-JP" altLang="en-US" dirty="0" smtClean="0">
                <a:latin typeface="+mj-ea"/>
                <a:ea typeface="+mj-ea"/>
              </a:rPr>
              <a:t>上記一部地域の「特別な地位」の付与及び憲法の改革</a:t>
            </a:r>
            <a:endParaRPr lang="en-US" altLang="ja-JP" dirty="0" smtClean="0">
              <a:latin typeface="+mj-ea"/>
              <a:ea typeface="+mj-ea"/>
            </a:endParaRPr>
          </a:p>
          <a:p>
            <a:pPr marL="720625" lvl="2" indent="-277774">
              <a:buFontTx/>
              <a:buChar char="-"/>
            </a:pPr>
            <a:r>
              <a:rPr lang="ja-JP" altLang="en-US" dirty="0" smtClean="0">
                <a:latin typeface="+mj-ea"/>
                <a:ea typeface="+mj-ea"/>
              </a:rPr>
              <a:t>ウクライナ側による国境の管理</a:t>
            </a:r>
            <a:endParaRPr lang="en-US" altLang="ja-JP" dirty="0" smtClean="0">
              <a:latin typeface="+mj-ea"/>
              <a:ea typeface="+mj-ea"/>
            </a:endParaRPr>
          </a:p>
          <a:p>
            <a:pPr marL="720625" lvl="2" indent="-277774">
              <a:buFontTx/>
              <a:buChar char="-"/>
            </a:pPr>
            <a:r>
              <a:rPr lang="ja-JP" altLang="en-US" dirty="0" smtClean="0">
                <a:latin typeface="+mj-ea"/>
                <a:ea typeface="+mj-ea"/>
              </a:rPr>
              <a:t>ウクライナへのガス供給交渉</a:t>
            </a:r>
            <a:endParaRPr lang="en-US" altLang="ja-JP" dirty="0" smtClean="0">
              <a:latin typeface="+mj-ea"/>
              <a:ea typeface="+mj-ea"/>
            </a:endParaRPr>
          </a:p>
          <a:p>
            <a:pPr marL="720625" lvl="2" indent="-277774">
              <a:buFontTx/>
              <a:buChar char="-"/>
            </a:pPr>
            <a:r>
              <a:rPr lang="en-US" altLang="ja-JP" dirty="0" smtClean="0">
                <a:latin typeface="+mj-ea"/>
                <a:ea typeface="+mj-ea"/>
              </a:rPr>
              <a:t>EU</a:t>
            </a:r>
            <a:r>
              <a:rPr lang="ja-JP" altLang="en-US" dirty="0">
                <a:latin typeface="+mj-ea"/>
                <a:ea typeface="+mj-ea"/>
              </a:rPr>
              <a:t>と</a:t>
            </a:r>
            <a:r>
              <a:rPr lang="ja-JP" altLang="en-US" dirty="0" smtClean="0">
                <a:latin typeface="+mj-ea"/>
                <a:ea typeface="+mj-ea"/>
              </a:rPr>
              <a:t>の連合協定の履行</a:t>
            </a:r>
            <a:endParaRPr lang="en-US" altLang="ja-JP" dirty="0" smtClean="0">
              <a:latin typeface="+mj-ea"/>
              <a:ea typeface="+mj-ea"/>
            </a:endParaRPr>
          </a:p>
          <a:p>
            <a:pPr marL="720625" lvl="2" indent="-277774">
              <a:buFontTx/>
              <a:buChar char="-"/>
            </a:pPr>
            <a:r>
              <a:rPr lang="ja-JP" altLang="en-US" dirty="0" smtClean="0">
                <a:latin typeface="+mj-ea"/>
                <a:ea typeface="+mj-ea"/>
              </a:rPr>
              <a:t>ウクライナの</a:t>
            </a:r>
            <a:r>
              <a:rPr lang="en-US" altLang="ja-JP" dirty="0" smtClean="0">
                <a:latin typeface="+mj-ea"/>
                <a:ea typeface="+mj-ea"/>
              </a:rPr>
              <a:t>NATO</a:t>
            </a:r>
            <a:r>
              <a:rPr lang="ja-JP" altLang="en-US" dirty="0" smtClean="0">
                <a:latin typeface="+mj-ea"/>
                <a:ea typeface="+mj-ea"/>
              </a:rPr>
              <a:t>加盟問題</a:t>
            </a:r>
            <a:endParaRPr lang="en-US" altLang="ja-JP" dirty="0" smtClean="0">
              <a:latin typeface="+mj-ea"/>
              <a:ea typeface="+mj-ea"/>
            </a:endParaRPr>
          </a:p>
          <a:p>
            <a:pPr marL="720625" lvl="2" indent="-277774">
              <a:buFontTx/>
              <a:buChar char="-"/>
            </a:pPr>
            <a:r>
              <a:rPr lang="ja-JP" altLang="en-US" dirty="0">
                <a:latin typeface="+mj-ea"/>
                <a:ea typeface="+mj-ea"/>
              </a:rPr>
              <a:t>クリミア</a:t>
            </a:r>
            <a:r>
              <a:rPr lang="ja-JP" altLang="en-US" dirty="0" smtClean="0">
                <a:latin typeface="+mj-ea"/>
                <a:ea typeface="+mj-ea"/>
              </a:rPr>
              <a:t>の帰属</a:t>
            </a:r>
            <a:endParaRPr lang="en-US" altLang="ja-JP" u="sng"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19</a:t>
            </a:fld>
            <a:endParaRPr lang="ja-JP" altLang="en-US" dirty="0"/>
          </a:p>
        </p:txBody>
      </p:sp>
    </p:spTree>
    <p:extLst>
      <p:ext uri="{BB962C8B-B14F-4D97-AF65-F5344CB8AC3E}">
        <p14:creationId xmlns:p14="http://schemas.microsoft.com/office/powerpoint/2010/main" val="140270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672"/>
            <a:ext cx="9906000" cy="720000"/>
          </a:xfrm>
          <a:noFill/>
        </p:spPr>
        <p:txBody>
          <a:bodyPr>
            <a:normAutofit/>
          </a:bodyPr>
          <a:lstStyle/>
          <a:p>
            <a:pPr algn="ctr"/>
            <a:r>
              <a:rPr lang="ja-JP" altLang="en-US" dirty="0" smtClean="0">
                <a:latin typeface="ＤＨＰ特太ゴシック体" panose="020B0500000000000000" pitchFamily="50" charset="-128"/>
                <a:ea typeface="ＤＨＰ特太ゴシック体" panose="020B0500000000000000" pitchFamily="50" charset="-128"/>
              </a:rPr>
              <a:t>ウクライナ危機について</a:t>
            </a:r>
            <a:endParaRPr lang="ja-JP" altLang="en-US" dirty="0">
              <a:latin typeface="ＤＨＰ特太ゴシック体" panose="020B0500000000000000" pitchFamily="50" charset="-128"/>
              <a:ea typeface="ＤＨＰ特太ゴシック体" panose="020B0500000000000000" pitchFamily="50" charset="-128"/>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2</a:t>
            </a:fld>
            <a:endParaRPr lang="ja-JP" altLang="en-US" dirty="0"/>
          </a:p>
        </p:txBody>
      </p:sp>
      <p:sp>
        <p:nvSpPr>
          <p:cNvPr id="5" name="コンテンツ プレースホルダー 2"/>
          <p:cNvSpPr txBox="1">
            <a:spLocks/>
          </p:cNvSpPr>
          <p:nvPr/>
        </p:nvSpPr>
        <p:spPr>
          <a:xfrm>
            <a:off x="252000" y="2060848"/>
            <a:ext cx="9653999" cy="4797152"/>
          </a:xfrm>
          <a:prstGeom prst="rect">
            <a:avLst/>
          </a:prstGeom>
          <a:ln>
            <a:noFill/>
          </a:ln>
        </p:spPr>
        <p:txBody>
          <a:bodyPr vert="horz" lIns="91427" tIns="0" rIns="91427" bIns="0" rtlCol="0">
            <a:normAutofit/>
          </a:bodyPr>
          <a:lstStyle>
            <a:lvl1pPr marL="0" indent="0" algn="just" defTabSz="914274" rtl="0" eaLnBrk="1" latinLnBrk="0" hangingPunct="1">
              <a:spcBef>
                <a:spcPct val="20000"/>
              </a:spcBef>
              <a:buFont typeface="Arial" pitchFamily="34" charset="0"/>
              <a:buNone/>
              <a:defRPr kumimoji="1" sz="2400" kern="1200">
                <a:solidFill>
                  <a:schemeClr val="tx1"/>
                </a:solidFill>
                <a:latin typeface="+mn-lt"/>
                <a:ea typeface="+mn-ea"/>
                <a:cs typeface="+mn-cs"/>
              </a:defRPr>
            </a:lvl1pPr>
            <a:lvl2pPr marL="273012" indent="-177775" algn="just" defTabSz="914274" rtl="0" eaLnBrk="1" latinLnBrk="0" hangingPunct="1">
              <a:spcBef>
                <a:spcPct val="20000"/>
              </a:spcBef>
              <a:buFont typeface="Calibri" panose="020F0502020204030204" pitchFamily="34" charset="0"/>
              <a:buChar char="*"/>
              <a:defRPr kumimoji="1" sz="2400" kern="1200">
                <a:solidFill>
                  <a:schemeClr val="tx1"/>
                </a:solidFill>
                <a:latin typeface="+mn-lt"/>
                <a:ea typeface="+mn-ea"/>
                <a:cs typeface="+mn-cs"/>
              </a:defRPr>
            </a:lvl2pPr>
            <a:lvl3pPr marL="355551" indent="-177775" algn="just" defTabSz="91427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634912" indent="-457137" algn="just" defTabSz="914274" rtl="0" eaLnBrk="1" latinLnBrk="0" hangingPunct="1">
              <a:spcBef>
                <a:spcPct val="20000"/>
              </a:spcBef>
              <a:buFont typeface="+mj-ea"/>
              <a:buAutoNum type="circleNumDbPlain"/>
              <a:defRPr kumimoji="1" sz="2400" kern="1200">
                <a:solidFill>
                  <a:schemeClr val="tx1"/>
                </a:solidFill>
                <a:latin typeface="+mn-lt"/>
                <a:ea typeface="+mn-ea"/>
                <a:cs typeface="+mn-cs"/>
              </a:defRPr>
            </a:lvl4pPr>
            <a:lvl5pPr marL="634912" indent="-457137" algn="just" defTabSz="914274" rtl="0" eaLnBrk="1" latinLnBrk="0" hangingPunct="1">
              <a:spcBef>
                <a:spcPct val="20000"/>
              </a:spcBef>
              <a:buFont typeface="+mj-ea"/>
              <a:buAutoNum type="circleNumDbPlain"/>
              <a:defRPr kumimoji="1" sz="2400" kern="1200">
                <a:solidFill>
                  <a:schemeClr val="tx1"/>
                </a:solidFill>
                <a:latin typeface="+mn-lt"/>
                <a:ea typeface="+mn-ea"/>
                <a:cs typeface="+mn-cs"/>
              </a:defRPr>
            </a:lvl5pPr>
            <a:lvl6pPr marL="251425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88"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25"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662" indent="-228568" algn="l" defTabSz="91427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j-ea"/>
                <a:ea typeface="+mj-ea"/>
              </a:rPr>
              <a:t>Ｉ　ウクライナの概況</a:t>
            </a:r>
            <a:endParaRPr lang="en-US" altLang="ja-JP" dirty="0" smtClean="0">
              <a:latin typeface="+mj-ea"/>
              <a:ea typeface="+mj-ea"/>
            </a:endParaRPr>
          </a:p>
          <a:p>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ＩＩ　ウクライナ危機について</a:t>
            </a:r>
            <a:endParaRPr lang="en-US" altLang="ja-JP" dirty="0" smtClean="0">
              <a:latin typeface="+mj-ea"/>
              <a:ea typeface="+mj-ea"/>
            </a:endParaRPr>
          </a:p>
          <a:p>
            <a:r>
              <a:rPr lang="ja-JP" altLang="en-US" dirty="0" smtClean="0">
                <a:latin typeface="+mj-ea"/>
                <a:ea typeface="+mj-ea"/>
              </a:rPr>
              <a:t>　１　ウクライナ危機とは</a:t>
            </a:r>
            <a:endParaRPr lang="en-US" altLang="ja-JP" dirty="0" smtClean="0">
              <a:latin typeface="+mj-ea"/>
              <a:ea typeface="+mj-ea"/>
            </a:endParaRPr>
          </a:p>
          <a:p>
            <a:r>
              <a:rPr lang="ja-JP" altLang="en-US" dirty="0" smtClean="0">
                <a:latin typeface="+mj-ea"/>
                <a:ea typeface="+mj-ea"/>
              </a:rPr>
              <a:t>　２　ウクライナ危機を巡る６つのフェーズ</a:t>
            </a:r>
            <a:endParaRPr lang="en-US" altLang="ja-JP" dirty="0" smtClean="0">
              <a:latin typeface="+mj-ea"/>
              <a:ea typeface="+mj-ea"/>
            </a:endParaRPr>
          </a:p>
          <a:p>
            <a:r>
              <a:rPr lang="ja-JP" altLang="en-US" dirty="0" smtClean="0">
                <a:latin typeface="+mj-ea"/>
                <a:ea typeface="+mj-ea"/>
              </a:rPr>
              <a:t>　３　</a:t>
            </a:r>
            <a:r>
              <a:rPr lang="ja-JP" altLang="en-US" dirty="0" smtClean="0">
                <a:latin typeface="+mj-ea"/>
              </a:rPr>
              <a:t>ウクライナ危機は解決できるか</a:t>
            </a:r>
            <a:endParaRPr lang="en-US" altLang="ja-JP" dirty="0" smtClean="0">
              <a:latin typeface="+mj-ea"/>
            </a:endParaRPr>
          </a:p>
        </p:txBody>
      </p:sp>
    </p:spTree>
    <p:extLst>
      <p:ext uri="{BB962C8B-B14F-4D97-AF65-F5344CB8AC3E}">
        <p14:creationId xmlns:p14="http://schemas.microsoft.com/office/powerpoint/2010/main" val="3160232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j-ea"/>
              </a:rPr>
              <a:t>３</a:t>
            </a:r>
            <a:r>
              <a:rPr lang="ja-JP" altLang="en-US" dirty="0" smtClean="0">
                <a:latin typeface="+mj-ea"/>
              </a:rPr>
              <a:t>　</a:t>
            </a:r>
            <a:r>
              <a:rPr lang="ja-JP" altLang="en-US" dirty="0">
                <a:latin typeface="+mj-ea"/>
              </a:rPr>
              <a:t>ウクライナ危機は解決できるか</a:t>
            </a:r>
            <a:endParaRPr lang="en-US" altLang="ja-JP" dirty="0">
              <a:latin typeface="+mj-ea"/>
            </a:endParaRPr>
          </a:p>
        </p:txBody>
      </p:sp>
      <p:sp>
        <p:nvSpPr>
          <p:cNvPr id="3" name="コンテンツ プレースホルダー 2"/>
          <p:cNvSpPr>
            <a:spLocks noGrp="1"/>
          </p:cNvSpPr>
          <p:nvPr>
            <p:ph idx="1"/>
          </p:nvPr>
        </p:nvSpPr>
        <p:spPr/>
        <p:txBody>
          <a:bodyPr>
            <a:normAutofit/>
          </a:bodyPr>
          <a:lstStyle/>
          <a:p>
            <a:pPr marL="363538" indent="-363538"/>
            <a:r>
              <a:rPr lang="ja-JP" altLang="en-US" dirty="0" smtClean="0">
                <a:latin typeface="+mj-ea"/>
                <a:ea typeface="+mj-ea"/>
              </a:rPr>
              <a:t>②ウクライナが現下の独立以来最大の困難を克服し、中長期的に発展　　していくために、東部の早期の平和と安定の回復が必要不可欠</a:t>
            </a:r>
            <a:endParaRPr lang="en-US" altLang="ja-JP" dirty="0" smtClean="0">
              <a:latin typeface="+mj-ea"/>
              <a:ea typeface="+mj-ea"/>
            </a:endParaRPr>
          </a:p>
          <a:p>
            <a:pPr marL="360313" lvl="2" indent="-180950"/>
            <a:r>
              <a:rPr lang="ja-JP" altLang="en-US" u="sng" dirty="0" smtClean="0">
                <a:latin typeface="+mj-ea"/>
                <a:ea typeface="+mj-ea"/>
              </a:rPr>
              <a:t>膨大な数の避難民対策の実施、東部の</a:t>
            </a:r>
            <a:r>
              <a:rPr lang="ja-JP" altLang="en-US" u="sng" dirty="0">
                <a:latin typeface="+mj-ea"/>
              </a:rPr>
              <a:t>破壊された</a:t>
            </a:r>
            <a:r>
              <a:rPr lang="ja-JP" altLang="en-US" u="sng" dirty="0" smtClean="0">
                <a:latin typeface="+mj-ea"/>
                <a:ea typeface="+mj-ea"/>
              </a:rPr>
              <a:t>インフラ再建及び　産業</a:t>
            </a:r>
            <a:r>
              <a:rPr lang="ja-JP" altLang="en-US" u="sng" dirty="0" smtClean="0">
                <a:latin typeface="+mj-ea"/>
              </a:rPr>
              <a:t>復旧、国内の</a:t>
            </a:r>
            <a:r>
              <a:rPr lang="ja-JP" altLang="en-US" u="sng" dirty="0" smtClean="0">
                <a:latin typeface="+mj-ea"/>
                <a:ea typeface="+mj-ea"/>
              </a:rPr>
              <a:t>経済の回復への取組</a:t>
            </a:r>
            <a:endParaRPr lang="en-US" altLang="ja-JP" u="sng" dirty="0" smtClean="0">
              <a:latin typeface="+mj-ea"/>
              <a:ea typeface="+mj-ea"/>
            </a:endParaRPr>
          </a:p>
          <a:p>
            <a:pPr marL="360313" lvl="2" indent="-180950"/>
            <a:r>
              <a:rPr lang="ja-JP" altLang="en-US" u="sng" dirty="0" smtClean="0">
                <a:latin typeface="+mj-ea"/>
                <a:ea typeface="+mj-ea"/>
              </a:rPr>
              <a:t>ウクライナ自身による国内の抜本的諸改革の断行が必要</a:t>
            </a:r>
            <a:endParaRPr lang="en-US" altLang="ja-JP" u="sng" dirty="0" smtClean="0">
              <a:latin typeface="+mj-ea"/>
              <a:ea typeface="+mj-ea"/>
            </a:endParaRPr>
          </a:p>
          <a:p>
            <a:pPr marL="720625" lvl="2" indent="-277774">
              <a:buFontTx/>
              <a:buChar char="-"/>
            </a:pPr>
            <a:r>
              <a:rPr lang="en-US" altLang="ja-JP" dirty="0" smtClean="0">
                <a:latin typeface="+mj-ea"/>
                <a:ea typeface="+mj-ea"/>
              </a:rPr>
              <a:t>IMF</a:t>
            </a:r>
            <a:r>
              <a:rPr lang="ja-JP" altLang="en-US" dirty="0" err="1">
                <a:latin typeface="+mj-ea"/>
                <a:ea typeface="+mj-ea"/>
              </a:rPr>
              <a:t>、</a:t>
            </a:r>
            <a:r>
              <a:rPr lang="ja-JP" altLang="en-US" dirty="0">
                <a:latin typeface="+mj-ea"/>
                <a:ea typeface="+mj-ea"/>
              </a:rPr>
              <a:t>世銀、</a:t>
            </a:r>
            <a:r>
              <a:rPr lang="en-US" altLang="ja-JP" dirty="0">
                <a:latin typeface="+mj-ea"/>
                <a:ea typeface="+mj-ea"/>
              </a:rPr>
              <a:t>EIB</a:t>
            </a:r>
            <a:r>
              <a:rPr lang="ja-JP" altLang="en-US" dirty="0" err="1">
                <a:latin typeface="+mj-ea"/>
                <a:ea typeface="+mj-ea"/>
              </a:rPr>
              <a:t>、</a:t>
            </a:r>
            <a:r>
              <a:rPr lang="en-US" altLang="ja-JP" dirty="0">
                <a:latin typeface="+mj-ea"/>
                <a:ea typeface="+mj-ea"/>
              </a:rPr>
              <a:t>EBRD</a:t>
            </a:r>
            <a:r>
              <a:rPr lang="ja-JP" altLang="en-US" dirty="0" err="1">
                <a:latin typeface="+mj-ea"/>
                <a:ea typeface="+mj-ea"/>
              </a:rPr>
              <a:t>、</a:t>
            </a:r>
            <a:r>
              <a:rPr lang="en-US" altLang="ja-JP" dirty="0">
                <a:latin typeface="+mj-ea"/>
                <a:ea typeface="+mj-ea"/>
              </a:rPr>
              <a:t>EU</a:t>
            </a:r>
            <a:r>
              <a:rPr lang="ja-JP" altLang="en-US" dirty="0">
                <a:latin typeface="+mj-ea"/>
                <a:ea typeface="+mj-ea"/>
              </a:rPr>
              <a:t>等関係国からの財政支援等の前提</a:t>
            </a:r>
            <a:endParaRPr lang="en-US" altLang="ja-JP" dirty="0">
              <a:latin typeface="+mj-ea"/>
              <a:ea typeface="+mj-ea"/>
            </a:endParaRPr>
          </a:p>
          <a:p>
            <a:pPr marL="720625" lvl="2" indent="-277774">
              <a:buFontTx/>
              <a:buChar char="-"/>
            </a:pPr>
            <a:r>
              <a:rPr lang="ja-JP" altLang="en-US" dirty="0">
                <a:latin typeface="+mj-ea"/>
                <a:ea typeface="+mj-ea"/>
              </a:rPr>
              <a:t>“強い”国家に体質を変える</a:t>
            </a:r>
            <a:r>
              <a:rPr lang="ja-JP" altLang="en-US" dirty="0" smtClean="0">
                <a:latin typeface="+mj-ea"/>
                <a:ea typeface="+mj-ea"/>
              </a:rPr>
              <a:t>必要</a:t>
            </a:r>
            <a:endParaRPr lang="en-US" altLang="ja-JP" dirty="0" smtClean="0">
              <a:latin typeface="+mj-ea"/>
              <a:ea typeface="+mj-ea"/>
            </a:endParaRPr>
          </a:p>
          <a:p>
            <a:pPr lvl="2"/>
            <a:r>
              <a:rPr lang="ja-JP" altLang="en-US" u="sng" dirty="0" smtClean="0">
                <a:latin typeface="+mj-ea"/>
                <a:ea typeface="+mj-ea"/>
              </a:rPr>
              <a:t>国際社会の継続的な</a:t>
            </a:r>
            <a:r>
              <a:rPr lang="ja-JP" altLang="en-US" sz="2300" u="sng" dirty="0" smtClean="0">
                <a:latin typeface="+mj-ea"/>
                <a:ea typeface="+mj-ea"/>
              </a:rPr>
              <a:t>ウクライナ</a:t>
            </a:r>
            <a:r>
              <a:rPr lang="ja-JP" altLang="en-US" u="sng" dirty="0" smtClean="0">
                <a:latin typeface="+mj-ea"/>
                <a:ea typeface="+mj-ea"/>
              </a:rPr>
              <a:t>への政治的、経済的支援が必要不可欠</a:t>
            </a:r>
            <a:endParaRPr lang="en-US" altLang="ja-JP" dirty="0">
              <a:latin typeface="+mj-ea"/>
            </a:endParaRPr>
          </a:p>
          <a:p>
            <a:pPr lvl="2"/>
            <a:endParaRPr lang="en-US" altLang="ja-JP" u="sng"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20</a:t>
            </a:fld>
            <a:endParaRPr lang="ja-JP" altLang="en-US" dirty="0"/>
          </a:p>
        </p:txBody>
      </p:sp>
      <p:sp>
        <p:nvSpPr>
          <p:cNvPr id="5" name="正方形/長方形 4"/>
          <p:cNvSpPr/>
          <p:nvPr/>
        </p:nvSpPr>
        <p:spPr>
          <a:xfrm>
            <a:off x="87750" y="4509120"/>
            <a:ext cx="9730500" cy="1872208"/>
          </a:xfrm>
          <a:prstGeom prst="rect">
            <a:avLst/>
          </a:prstGeom>
          <a:ln>
            <a:solidFill>
              <a:schemeClr val="tx1"/>
            </a:solidFill>
          </a:ln>
        </p:spPr>
        <p:txBody>
          <a:bodyPr wrap="square" anchor="ctr">
            <a:normAutofit/>
          </a:bodyPr>
          <a:lstStyle/>
          <a:p>
            <a:pPr marL="263525" lvl="2" indent="-263525">
              <a:spcBef>
                <a:spcPts val="600"/>
              </a:spcBef>
              <a:spcAft>
                <a:spcPts val="600"/>
              </a:spcAft>
              <a:buNone/>
            </a:pPr>
            <a:r>
              <a:rPr lang="ja-JP" altLang="en-US" sz="2800" b="1" dirty="0" smtClean="0">
                <a:latin typeface="+mj-ea"/>
              </a:rPr>
              <a:t>（考察）</a:t>
            </a:r>
            <a:endParaRPr lang="en-US" altLang="ja-JP" sz="2800" b="1" dirty="0" smtClean="0">
              <a:latin typeface="+mj-ea"/>
            </a:endParaRPr>
          </a:p>
          <a:p>
            <a:pPr marL="263525" lvl="2" indent="-176213" algn="dist">
              <a:spcBef>
                <a:spcPts val="600"/>
              </a:spcBef>
              <a:spcAft>
                <a:spcPts val="600"/>
              </a:spcAft>
              <a:buNone/>
              <a:tabLst>
                <a:tab pos="9420225" algn="l"/>
              </a:tabLst>
            </a:pPr>
            <a:r>
              <a:rPr lang="ja-JP" altLang="en-US" sz="2800" b="1" dirty="0" smtClean="0">
                <a:latin typeface="+mj-ea"/>
              </a:rPr>
              <a:t>ロシア</a:t>
            </a:r>
            <a:r>
              <a:rPr lang="ja-JP" altLang="en-US" sz="2800" b="1" dirty="0">
                <a:latin typeface="+mj-ea"/>
              </a:rPr>
              <a:t>はウクライナ危機によって何を得て、何を失ったか。</a:t>
            </a:r>
            <a:endParaRPr lang="en-US" altLang="ja-JP" sz="2800" b="1" dirty="0">
              <a:latin typeface="+mj-ea"/>
            </a:endParaRPr>
          </a:p>
          <a:p>
            <a:pPr marL="263525" lvl="2" indent="-176213" algn="dist">
              <a:spcBef>
                <a:spcPts val="600"/>
              </a:spcBef>
              <a:spcAft>
                <a:spcPts val="600"/>
              </a:spcAft>
              <a:buNone/>
              <a:tabLst>
                <a:tab pos="9420225" algn="l"/>
              </a:tabLst>
            </a:pPr>
            <a:r>
              <a:rPr lang="ja-JP" altLang="en-US" sz="2800" b="1" dirty="0">
                <a:latin typeface="+mj-ea"/>
              </a:rPr>
              <a:t>それは今後の</a:t>
            </a:r>
            <a:r>
              <a:rPr lang="ja-JP" altLang="en-US" sz="2800" b="1" dirty="0" smtClean="0">
                <a:latin typeface="+mj-ea"/>
              </a:rPr>
              <a:t>ロシアや国際社会に</a:t>
            </a:r>
            <a:r>
              <a:rPr lang="ja-JP" altLang="en-US" sz="2800" b="1" dirty="0">
                <a:latin typeface="+mj-ea"/>
              </a:rPr>
              <a:t>如何なる影響をもたらすか</a:t>
            </a:r>
            <a:r>
              <a:rPr lang="ja-JP" altLang="en-US" sz="2800" b="1" dirty="0" smtClean="0">
                <a:latin typeface="+mj-ea"/>
              </a:rPr>
              <a:t>。</a:t>
            </a:r>
            <a:endParaRPr lang="en-US" altLang="ja-JP" sz="1200" b="1" dirty="0">
              <a:latin typeface="+mj-ea"/>
            </a:endParaRPr>
          </a:p>
        </p:txBody>
      </p:sp>
    </p:spTree>
    <p:extLst>
      <p:ext uri="{BB962C8B-B14F-4D97-AF65-F5344CB8AC3E}">
        <p14:creationId xmlns:p14="http://schemas.microsoft.com/office/powerpoint/2010/main" val="1029689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81954" y="1418859"/>
            <a:ext cx="8420100" cy="1362075"/>
          </a:xfrm>
        </p:spPr>
        <p:txBody>
          <a:bodyPr/>
          <a:lstStyle/>
          <a:p>
            <a:r>
              <a:rPr lang="ja-JP" altLang="en-US" cap="none" dirty="0" smtClean="0">
                <a:latin typeface="+mj-ea"/>
                <a:ea typeface="+mj-ea"/>
              </a:rPr>
              <a:t>ご清聴ありがとうございました</a:t>
            </a:r>
            <a:endParaRPr lang="ja-JP" altLang="en-US" cap="none" dirty="0">
              <a:latin typeface="+mj-ea"/>
              <a:ea typeface="+mj-ea"/>
            </a:endParaRPr>
          </a:p>
        </p:txBody>
      </p:sp>
      <p:sp>
        <p:nvSpPr>
          <p:cNvPr id="2" name="スライド番号プレースホルダー 1"/>
          <p:cNvSpPr>
            <a:spLocks noGrp="1"/>
          </p:cNvSpPr>
          <p:nvPr>
            <p:ph type="sldNum" sz="quarter" idx="12"/>
          </p:nvPr>
        </p:nvSpPr>
        <p:spPr/>
        <p:txBody>
          <a:bodyPr/>
          <a:lstStyle/>
          <a:p>
            <a:fld id="{973FA57C-AB59-4833-AF31-95C44D5249F2}" type="slidenum">
              <a:rPr kumimoji="1" lang="ja-JP" altLang="en-US" smtClean="0"/>
              <a:t>21</a:t>
            </a:fld>
            <a:endParaRPr kumimoji="1" lang="ja-JP" altLang="en-US"/>
          </a:p>
        </p:txBody>
      </p:sp>
      <p:sp>
        <p:nvSpPr>
          <p:cNvPr id="3" name="正方形/長方形 2"/>
          <p:cNvSpPr/>
          <p:nvPr/>
        </p:nvSpPr>
        <p:spPr>
          <a:xfrm>
            <a:off x="350491" y="5181006"/>
            <a:ext cx="9283031" cy="1200316"/>
          </a:xfrm>
          <a:prstGeom prst="rect">
            <a:avLst/>
          </a:prstGeom>
        </p:spPr>
        <p:txBody>
          <a:bodyPr wrap="square" lIns="91427" tIns="45714" rIns="91427" bIns="45714">
            <a:spAutoFit/>
          </a:bodyPr>
          <a:lstStyle/>
          <a:p>
            <a:pPr algn="just"/>
            <a:r>
              <a:rPr lang="ja-JP" altLang="en-US" dirty="0" smtClean="0">
                <a:latin typeface="+mj-ea"/>
                <a:ea typeface="+mj-ea"/>
              </a:rPr>
              <a:t>　平成２６年１０月１７日</a:t>
            </a:r>
            <a:r>
              <a:rPr lang="ja-JP" altLang="en-US" dirty="0">
                <a:latin typeface="+mj-ea"/>
                <a:ea typeface="+mj-ea"/>
              </a:rPr>
              <a:t>　アジア欧州会合第</a:t>
            </a:r>
            <a:r>
              <a:rPr lang="en-US" altLang="ja-JP" dirty="0">
                <a:latin typeface="+mj-ea"/>
                <a:ea typeface="+mj-ea"/>
              </a:rPr>
              <a:t>10</a:t>
            </a:r>
            <a:r>
              <a:rPr lang="ja-JP" altLang="en-US" dirty="0">
                <a:latin typeface="+mj-ea"/>
                <a:ea typeface="+mj-ea"/>
              </a:rPr>
              <a:t>回首脳会合（</a:t>
            </a:r>
            <a:r>
              <a:rPr lang="en-US" altLang="ja-JP" dirty="0">
                <a:latin typeface="+mj-ea"/>
                <a:ea typeface="+mj-ea"/>
              </a:rPr>
              <a:t>ASEM10</a:t>
            </a:r>
            <a:r>
              <a:rPr lang="ja-JP" altLang="en-US" dirty="0">
                <a:latin typeface="+mj-ea"/>
                <a:ea typeface="+mj-ea"/>
              </a:rPr>
              <a:t>）出席のためミラノを</a:t>
            </a:r>
            <a:r>
              <a:rPr lang="ja-JP" altLang="en-US" dirty="0" smtClean="0">
                <a:latin typeface="+mj-ea"/>
                <a:ea typeface="+mj-ea"/>
              </a:rPr>
              <a:t>訪問した安倍晋三</a:t>
            </a:r>
            <a:r>
              <a:rPr lang="ja-JP" altLang="en-US" dirty="0">
                <a:latin typeface="+mj-ea"/>
                <a:ea typeface="+mj-ea"/>
              </a:rPr>
              <a:t>内閣総理大臣</a:t>
            </a:r>
            <a:r>
              <a:rPr lang="ja-JP" altLang="en-US" dirty="0" smtClean="0">
                <a:latin typeface="+mj-ea"/>
                <a:ea typeface="+mj-ea"/>
              </a:rPr>
              <a:t>は、ペトロ</a:t>
            </a:r>
            <a:r>
              <a:rPr lang="ja-JP" altLang="en-US" dirty="0">
                <a:latin typeface="+mj-ea"/>
                <a:ea typeface="+mj-ea"/>
              </a:rPr>
              <a:t>・ポロシェンコ・ウクライナ</a:t>
            </a:r>
            <a:r>
              <a:rPr lang="ja-JP" altLang="en-US" dirty="0" smtClean="0">
                <a:latin typeface="+mj-ea"/>
                <a:ea typeface="+mj-ea"/>
              </a:rPr>
              <a:t>大統領と初の首脳会談。　　</a:t>
            </a:r>
            <a:endParaRPr lang="en-US" altLang="ja-JP" dirty="0" smtClean="0">
              <a:latin typeface="+mj-ea"/>
              <a:ea typeface="+mj-ea"/>
            </a:endParaRPr>
          </a:p>
          <a:p>
            <a:pPr algn="just"/>
            <a:r>
              <a:rPr lang="ja-JP" altLang="en-US" dirty="0">
                <a:latin typeface="+mj-ea"/>
                <a:ea typeface="+mj-ea"/>
              </a:rPr>
              <a:t>　</a:t>
            </a:r>
            <a:r>
              <a:rPr lang="ja-JP" altLang="en-US" dirty="0" smtClean="0">
                <a:latin typeface="+mj-ea"/>
                <a:ea typeface="+mj-ea"/>
              </a:rPr>
              <a:t>両首脳は、原発</a:t>
            </a:r>
            <a:r>
              <a:rPr lang="ja-JP" altLang="en-US" dirty="0">
                <a:latin typeface="+mj-ea"/>
                <a:ea typeface="+mj-ea"/>
              </a:rPr>
              <a:t>事故後協力と投資協定交渉の着実な進展を含む二国間関係をしっかりと進展させていくことを確認しました</a:t>
            </a:r>
            <a:r>
              <a:rPr lang="ja-JP" altLang="en-US" dirty="0" smtClean="0">
                <a:latin typeface="+mj-ea"/>
                <a:ea typeface="+mj-ea"/>
              </a:rPr>
              <a:t>。</a:t>
            </a:r>
            <a:endParaRPr lang="ja-JP" altLang="en-US" dirty="0">
              <a:latin typeface="+mj-ea"/>
              <a:ea typeface="+mj-ea"/>
            </a:endParaRPr>
          </a:p>
        </p:txBody>
      </p:sp>
      <p:grpSp>
        <p:nvGrpSpPr>
          <p:cNvPr id="11" name="グループ化 10"/>
          <p:cNvGrpSpPr/>
          <p:nvPr/>
        </p:nvGrpSpPr>
        <p:grpSpPr>
          <a:xfrm>
            <a:off x="1949981" y="2616082"/>
            <a:ext cx="6006039" cy="2412000"/>
            <a:chOff x="1691680" y="2616082"/>
            <a:chExt cx="6006039" cy="241200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16082"/>
              <a:ext cx="2077000"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616082"/>
              <a:ext cx="3845799"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8952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28501" y="2747970"/>
            <a:ext cx="9049005" cy="1362075"/>
          </a:xfrm>
        </p:spPr>
        <p:txBody>
          <a:bodyPr>
            <a:noAutofit/>
          </a:bodyPr>
          <a:lstStyle/>
          <a:p>
            <a:r>
              <a:rPr lang="ja-JP" altLang="en-US" cap="none" dirty="0" smtClean="0">
                <a:latin typeface="+mj-ea"/>
                <a:ea typeface="+mj-ea"/>
              </a:rPr>
              <a:t>Ｉ　ウクライナの概況</a:t>
            </a:r>
            <a:endParaRPr lang="ja-JP" altLang="en-US" cap="none" dirty="0">
              <a:latin typeface="+mj-ea"/>
              <a:ea typeface="+mj-ea"/>
            </a:endParaRPr>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3</a:t>
            </a:fld>
            <a:endParaRPr kumimoji="1" lang="ja-JP" altLang="en-US" dirty="0"/>
          </a:p>
        </p:txBody>
      </p:sp>
    </p:spTree>
    <p:extLst>
      <p:ext uri="{BB962C8B-B14F-4D97-AF65-F5344CB8AC3E}">
        <p14:creationId xmlns:p14="http://schemas.microsoft.com/office/powerpoint/2010/main" val="3349162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720000"/>
          </a:xfrm>
          <a:noFill/>
        </p:spPr>
        <p:txBody>
          <a:bodyPr tIns="0" bIns="0"/>
          <a:lstStyle/>
          <a:p>
            <a:r>
              <a:rPr kumimoji="1" lang="ja-JP" altLang="en-US" dirty="0" smtClean="0">
                <a:latin typeface="+mj-ea"/>
                <a:ea typeface="+mj-ea"/>
              </a:rPr>
              <a:t>１　ウクライナの概況①</a:t>
            </a:r>
            <a:endParaRPr kumimoji="1" lang="ja-JP" altLang="en-US" dirty="0">
              <a:latin typeface="+mj-ea"/>
              <a:ea typeface="+mj-ea"/>
            </a:endParaRPr>
          </a:p>
        </p:txBody>
      </p:sp>
      <p:sp>
        <p:nvSpPr>
          <p:cNvPr id="3" name="コンテンツ プレースホルダー 2"/>
          <p:cNvSpPr>
            <a:spLocks noGrp="1"/>
          </p:cNvSpPr>
          <p:nvPr>
            <p:ph idx="1"/>
          </p:nvPr>
        </p:nvSpPr>
        <p:spPr>
          <a:xfrm>
            <a:off x="266042" y="720001"/>
            <a:ext cx="9633000" cy="6138000"/>
          </a:xfrm>
        </p:spPr>
        <p:txBody>
          <a:bodyPr>
            <a:normAutofit/>
          </a:bodyPr>
          <a:lstStyle/>
          <a:p>
            <a:pPr marL="536501" indent="-536501">
              <a:tabLst>
                <a:tab pos="6012617" algn="l"/>
              </a:tabLst>
            </a:pPr>
            <a:r>
              <a:rPr kumimoji="1" lang="ja-JP" altLang="en-US" dirty="0" smtClean="0">
                <a:latin typeface="+mj-ea"/>
                <a:ea typeface="+mj-ea"/>
              </a:rPr>
              <a:t>○　国名： ウクライナ</a:t>
            </a:r>
            <a:endParaRPr kumimoji="1" lang="en-US" altLang="ja-JP" dirty="0" smtClean="0">
              <a:latin typeface="+mj-ea"/>
              <a:ea typeface="+mj-ea"/>
            </a:endParaRPr>
          </a:p>
          <a:p>
            <a:pPr marL="536501" indent="-536501">
              <a:tabLst>
                <a:tab pos="6012617" algn="l"/>
              </a:tabLst>
            </a:pPr>
            <a:r>
              <a:rPr lang="ja-JP" altLang="en-US" dirty="0" smtClean="0">
                <a:latin typeface="+mj-ea"/>
                <a:ea typeface="+mj-ea"/>
              </a:rPr>
              <a:t>○　独立： </a:t>
            </a:r>
            <a:r>
              <a:rPr lang="en-US" altLang="ja-JP" dirty="0" smtClean="0">
                <a:latin typeface="+mj-ea"/>
                <a:ea typeface="+mj-ea"/>
              </a:rPr>
              <a:t>1991</a:t>
            </a:r>
            <a:r>
              <a:rPr lang="ja-JP" altLang="en-US" dirty="0" smtClean="0">
                <a:latin typeface="+mj-ea"/>
                <a:ea typeface="+mj-ea"/>
              </a:rPr>
              <a:t>年</a:t>
            </a:r>
            <a:r>
              <a:rPr lang="en-US" altLang="ja-JP" dirty="0" smtClean="0">
                <a:latin typeface="+mj-ea"/>
                <a:ea typeface="+mj-ea"/>
              </a:rPr>
              <a:t>8</a:t>
            </a:r>
            <a:r>
              <a:rPr lang="ja-JP" altLang="en-US" dirty="0" smtClean="0">
                <a:latin typeface="+mj-ea"/>
                <a:ea typeface="+mj-ea"/>
              </a:rPr>
              <a:t>月</a:t>
            </a:r>
            <a:r>
              <a:rPr lang="en-US" altLang="ja-JP" dirty="0" smtClean="0">
                <a:latin typeface="+mj-ea"/>
                <a:ea typeface="+mj-ea"/>
              </a:rPr>
              <a:t>24</a:t>
            </a:r>
            <a:r>
              <a:rPr lang="ja-JP" altLang="en-US" dirty="0" smtClean="0">
                <a:latin typeface="+mj-ea"/>
                <a:ea typeface="+mj-ea"/>
              </a:rPr>
              <a:t>日</a:t>
            </a:r>
            <a:endParaRPr lang="en-US" altLang="ja-JP" dirty="0" smtClean="0">
              <a:latin typeface="+mj-ea"/>
              <a:ea typeface="+mj-ea"/>
            </a:endParaRPr>
          </a:p>
          <a:p>
            <a:pPr marL="536501" indent="-536501">
              <a:tabLst>
                <a:tab pos="6012617" algn="l"/>
              </a:tabLst>
            </a:pPr>
            <a:r>
              <a:rPr kumimoji="1" lang="ja-JP" altLang="en-US" dirty="0" smtClean="0">
                <a:latin typeface="+mj-ea"/>
                <a:ea typeface="+mj-ea"/>
              </a:rPr>
              <a:t>○　政体： 共和制、元首は大統領（任期５年）</a:t>
            </a:r>
            <a:endParaRPr kumimoji="1" lang="en-US" altLang="ja-JP" dirty="0" smtClean="0">
              <a:latin typeface="+mj-ea"/>
              <a:ea typeface="+mj-ea"/>
            </a:endParaRPr>
          </a:p>
          <a:p>
            <a:pPr marL="536501" indent="-536501">
              <a:tabLst>
                <a:tab pos="6012617" algn="l"/>
              </a:tabLst>
            </a:pPr>
            <a:r>
              <a:rPr lang="ja-JP" altLang="en-US" dirty="0" smtClean="0">
                <a:latin typeface="+mj-ea"/>
                <a:ea typeface="+mj-ea"/>
              </a:rPr>
              <a:t>○　議会： 一院制のウクライナ最高会議（議席数</a:t>
            </a:r>
            <a:r>
              <a:rPr lang="en-US" altLang="ja-JP" dirty="0" smtClean="0">
                <a:latin typeface="+mj-ea"/>
                <a:ea typeface="+mj-ea"/>
              </a:rPr>
              <a:t>450</a:t>
            </a:r>
            <a:r>
              <a:rPr lang="ja-JP" altLang="en-US" dirty="0" err="1" smtClean="0">
                <a:latin typeface="+mj-ea"/>
                <a:ea typeface="+mj-ea"/>
              </a:rPr>
              <a:t>、</a:t>
            </a:r>
            <a:r>
              <a:rPr lang="ja-JP" altLang="en-US" dirty="0" smtClean="0">
                <a:latin typeface="+mj-ea"/>
                <a:ea typeface="+mj-ea"/>
              </a:rPr>
              <a:t>任期５年）</a:t>
            </a:r>
            <a:endParaRPr kumimoji="1" lang="en-US" altLang="ja-JP" dirty="0" smtClean="0">
              <a:latin typeface="+mj-ea"/>
              <a:ea typeface="+mj-ea"/>
            </a:endParaRPr>
          </a:p>
          <a:p>
            <a:pPr marL="536501" indent="-536501">
              <a:tabLst>
                <a:tab pos="6012617" algn="l"/>
              </a:tabLst>
            </a:pPr>
            <a:r>
              <a:rPr lang="ja-JP" altLang="en-US" dirty="0" smtClean="0">
                <a:latin typeface="+mj-ea"/>
                <a:ea typeface="+mj-ea"/>
              </a:rPr>
              <a:t>○　国旗： 空色（ブルー）・黄色の二色旗（青空と小麦の畑を象徴）</a:t>
            </a:r>
            <a:endParaRPr lang="en-US" altLang="ja-JP" dirty="0" smtClean="0">
              <a:latin typeface="+mj-ea"/>
              <a:ea typeface="+mj-ea"/>
            </a:endParaRPr>
          </a:p>
          <a:p>
            <a:pPr marL="536501" indent="-536501">
              <a:tabLst>
                <a:tab pos="6012617" algn="l"/>
              </a:tabLst>
            </a:pPr>
            <a:r>
              <a:rPr kumimoji="1" lang="ja-JP" altLang="en-US" dirty="0" smtClean="0">
                <a:latin typeface="+mj-ea"/>
                <a:ea typeface="+mj-ea"/>
              </a:rPr>
              <a:t>○　</a:t>
            </a:r>
            <a:r>
              <a:rPr lang="ja-JP" altLang="en-US" dirty="0">
                <a:latin typeface="+mj-ea"/>
                <a:ea typeface="+mj-ea"/>
              </a:rPr>
              <a:t>国歌</a:t>
            </a:r>
            <a:r>
              <a:rPr kumimoji="1" lang="ja-JP" altLang="en-US" dirty="0" smtClean="0">
                <a:latin typeface="+mj-ea"/>
                <a:ea typeface="+mj-ea"/>
              </a:rPr>
              <a:t>： 「ウクライナは不滅」（</a:t>
            </a:r>
            <a:r>
              <a:rPr kumimoji="1" lang="en-US" altLang="ja-JP" dirty="0" smtClean="0">
                <a:latin typeface="+mj-ea"/>
                <a:ea typeface="+mj-ea"/>
              </a:rPr>
              <a:t>1865</a:t>
            </a:r>
            <a:r>
              <a:rPr kumimoji="1" lang="ja-JP" altLang="en-US" dirty="0" smtClean="0">
                <a:latin typeface="+mj-ea"/>
                <a:ea typeface="+mj-ea"/>
              </a:rPr>
              <a:t>年ヴェルビッキー作曲）</a:t>
            </a:r>
            <a:endParaRPr kumimoji="1" lang="en-US" altLang="ja-JP" dirty="0" smtClean="0">
              <a:latin typeface="+mj-ea"/>
              <a:ea typeface="+mj-ea"/>
            </a:endParaRPr>
          </a:p>
          <a:p>
            <a:pPr marL="536501" indent="-536501"/>
            <a:r>
              <a:rPr lang="ja-JP" altLang="en-US" dirty="0" smtClean="0">
                <a:latin typeface="+mj-ea"/>
                <a:ea typeface="+mj-ea"/>
              </a:rPr>
              <a:t>○　国章： 青地に黄色の「三つ矛」</a:t>
            </a:r>
            <a:endParaRPr lang="en-US" altLang="ja-JP" dirty="0" smtClean="0">
              <a:latin typeface="+mj-ea"/>
              <a:ea typeface="+mj-ea"/>
            </a:endParaRPr>
          </a:p>
          <a:p>
            <a:pPr marL="536501" indent="-536501"/>
            <a:r>
              <a:rPr kumimoji="1" lang="ja-JP" altLang="en-US" dirty="0" smtClean="0">
                <a:latin typeface="+mj-ea"/>
                <a:ea typeface="+mj-ea"/>
              </a:rPr>
              <a:t>○　面積： </a:t>
            </a:r>
            <a:r>
              <a:rPr kumimoji="1" lang="en-US" altLang="ja-JP" dirty="0" smtClean="0">
                <a:latin typeface="+mj-ea"/>
                <a:ea typeface="+mj-ea"/>
              </a:rPr>
              <a:t>603,700km</a:t>
            </a:r>
            <a:r>
              <a:rPr kumimoji="1" lang="en-US" altLang="ja-JP" baseline="30000" dirty="0" smtClean="0">
                <a:latin typeface="+mj-ea"/>
                <a:ea typeface="+mj-ea"/>
              </a:rPr>
              <a:t>2</a:t>
            </a:r>
            <a:r>
              <a:rPr kumimoji="1" lang="ja-JP" altLang="en-US" dirty="0" smtClean="0">
                <a:latin typeface="+mj-ea"/>
                <a:ea typeface="+mj-ea"/>
              </a:rPr>
              <a:t>（日本の約</a:t>
            </a:r>
            <a:r>
              <a:rPr kumimoji="1" lang="en-US" altLang="ja-JP" dirty="0" smtClean="0">
                <a:latin typeface="+mj-ea"/>
                <a:ea typeface="+mj-ea"/>
              </a:rPr>
              <a:t>1.6</a:t>
            </a:r>
            <a:r>
              <a:rPr kumimoji="1" lang="ja-JP" altLang="en-US" dirty="0" smtClean="0">
                <a:latin typeface="+mj-ea"/>
                <a:ea typeface="+mj-ea"/>
              </a:rPr>
              <a:t>倍）</a:t>
            </a:r>
            <a:endParaRPr kumimoji="1" lang="en-US" altLang="ja-JP" dirty="0" smtClean="0">
              <a:latin typeface="+mj-ea"/>
              <a:ea typeface="+mj-ea"/>
            </a:endParaRPr>
          </a:p>
          <a:p>
            <a:pPr marL="536501" indent="-536501"/>
            <a:r>
              <a:rPr lang="ja-JP" altLang="en-US" dirty="0" smtClean="0">
                <a:latin typeface="+mj-ea"/>
                <a:ea typeface="+mj-ea"/>
              </a:rPr>
              <a:t>○　</a:t>
            </a:r>
            <a:r>
              <a:rPr lang="ja-JP" altLang="en-US" dirty="0">
                <a:latin typeface="+mj-ea"/>
                <a:ea typeface="+mj-ea"/>
              </a:rPr>
              <a:t>位置と</a:t>
            </a:r>
            <a:r>
              <a:rPr lang="ja-JP" altLang="en-US" dirty="0" smtClean="0">
                <a:latin typeface="+mj-ea"/>
                <a:ea typeface="+mj-ea"/>
              </a:rPr>
              <a:t>情勢： </a:t>
            </a:r>
            <a:endParaRPr lang="en-US" altLang="ja-JP" dirty="0" smtClean="0">
              <a:latin typeface="+mj-ea"/>
              <a:ea typeface="+mj-ea"/>
            </a:endParaRPr>
          </a:p>
          <a:p>
            <a:pPr marL="533326" indent="-355551">
              <a:tabLst>
                <a:tab pos="533326" algn="l"/>
              </a:tabLst>
            </a:pPr>
            <a:r>
              <a:rPr lang="en-US" altLang="ja-JP" dirty="0" smtClean="0">
                <a:latin typeface="+mj-ea"/>
                <a:ea typeface="+mj-ea"/>
              </a:rPr>
              <a:t>-	</a:t>
            </a:r>
            <a:r>
              <a:rPr lang="ja-JP" altLang="en-US" dirty="0" smtClean="0">
                <a:latin typeface="+mj-ea"/>
                <a:ea typeface="+mj-ea"/>
              </a:rPr>
              <a:t>東西約</a:t>
            </a:r>
            <a:r>
              <a:rPr lang="en-US" altLang="ja-JP" dirty="0" smtClean="0">
                <a:latin typeface="+mj-ea"/>
                <a:ea typeface="+mj-ea"/>
              </a:rPr>
              <a:t>1400km</a:t>
            </a:r>
            <a:r>
              <a:rPr lang="ja-JP" altLang="en-US" dirty="0" smtClean="0">
                <a:latin typeface="+mj-ea"/>
                <a:ea typeface="+mj-ea"/>
              </a:rPr>
              <a:t>（東経</a:t>
            </a:r>
            <a:r>
              <a:rPr lang="en-US" altLang="ja-JP" dirty="0" smtClean="0">
                <a:latin typeface="+mj-ea"/>
                <a:ea typeface="+mj-ea"/>
              </a:rPr>
              <a:t>24</a:t>
            </a:r>
            <a:r>
              <a:rPr lang="ja-JP" altLang="en-US" dirty="0" smtClean="0">
                <a:latin typeface="+mj-ea"/>
                <a:ea typeface="+mj-ea"/>
              </a:rPr>
              <a:t>～</a:t>
            </a:r>
            <a:r>
              <a:rPr lang="en-US" altLang="ja-JP" dirty="0" smtClean="0">
                <a:latin typeface="+mj-ea"/>
                <a:ea typeface="+mj-ea"/>
              </a:rPr>
              <a:t>40</a:t>
            </a:r>
            <a:r>
              <a:rPr lang="ja-JP" altLang="en-US" dirty="0" smtClean="0">
                <a:latin typeface="+mj-ea"/>
                <a:ea typeface="+mj-ea"/>
              </a:rPr>
              <a:t>度）、南北約</a:t>
            </a:r>
            <a:r>
              <a:rPr lang="en-US" altLang="ja-JP" dirty="0" smtClean="0">
                <a:latin typeface="+mj-ea"/>
                <a:ea typeface="+mj-ea"/>
              </a:rPr>
              <a:t>900km</a:t>
            </a:r>
            <a:r>
              <a:rPr lang="ja-JP" altLang="en-US" dirty="0" smtClean="0">
                <a:latin typeface="+mj-ea"/>
                <a:ea typeface="+mj-ea"/>
              </a:rPr>
              <a:t>（北緯</a:t>
            </a:r>
            <a:r>
              <a:rPr lang="en-US" altLang="ja-JP" dirty="0" smtClean="0">
                <a:latin typeface="+mj-ea"/>
                <a:ea typeface="+mj-ea"/>
              </a:rPr>
              <a:t>44</a:t>
            </a:r>
            <a:r>
              <a:rPr lang="ja-JP" altLang="en-US" dirty="0" smtClean="0">
                <a:latin typeface="+mj-ea"/>
                <a:ea typeface="+mj-ea"/>
              </a:rPr>
              <a:t>～</a:t>
            </a:r>
            <a:r>
              <a:rPr lang="en-US" altLang="ja-JP" dirty="0" smtClean="0">
                <a:latin typeface="+mj-ea"/>
                <a:ea typeface="+mj-ea"/>
              </a:rPr>
              <a:t>52</a:t>
            </a:r>
            <a:r>
              <a:rPr lang="ja-JP" altLang="en-US" dirty="0" smtClean="0">
                <a:latin typeface="+mj-ea"/>
                <a:ea typeface="+mj-ea"/>
              </a:rPr>
              <a:t>度）</a:t>
            </a:r>
            <a:endParaRPr lang="en-US" altLang="ja-JP" dirty="0" smtClean="0">
              <a:latin typeface="+mj-ea"/>
              <a:ea typeface="+mj-ea"/>
            </a:endParaRPr>
          </a:p>
          <a:p>
            <a:pPr marL="533326" indent="-355551">
              <a:tabLst>
                <a:tab pos="531813" algn="l"/>
                <a:tab pos="4398963" algn="l"/>
              </a:tabLst>
            </a:pPr>
            <a:r>
              <a:rPr lang="en-US" altLang="ja-JP" dirty="0" smtClean="0">
                <a:latin typeface="+mj-ea"/>
                <a:ea typeface="+mj-ea"/>
              </a:rPr>
              <a:t>-	</a:t>
            </a:r>
            <a:r>
              <a:rPr kumimoji="1" lang="ja-JP" altLang="en-US" dirty="0" smtClean="0">
                <a:latin typeface="+mj-ea"/>
                <a:ea typeface="+mj-ea"/>
              </a:rPr>
              <a:t>国土の</a:t>
            </a:r>
            <a:r>
              <a:rPr lang="ja-JP" altLang="en-US" dirty="0">
                <a:latin typeface="+mj-ea"/>
                <a:ea typeface="+mj-ea"/>
              </a:rPr>
              <a:t>半分は</a:t>
            </a:r>
            <a:r>
              <a:rPr lang="ja-JP" altLang="en-US" dirty="0" smtClean="0">
                <a:latin typeface="+mj-ea"/>
                <a:ea typeface="+mj-ea"/>
              </a:rPr>
              <a:t>平野、西部にカルパチア山脈、</a:t>
            </a:r>
            <a:r>
              <a:rPr kumimoji="1" lang="ja-JP" altLang="en-US" dirty="0" smtClean="0">
                <a:latin typeface="+mj-ea"/>
                <a:ea typeface="+mj-ea"/>
              </a:rPr>
              <a:t>中央部及び南部の平野は肥沃な国土、ロシア帝政時代から</a:t>
            </a:r>
            <a:r>
              <a:rPr lang="ja-JP" altLang="en-US" dirty="0" smtClean="0">
                <a:latin typeface="+mj-ea"/>
                <a:ea typeface="+mj-ea"/>
              </a:rPr>
              <a:t>「欧州の穀倉地帯」、ドニエプル（ドニプロ）河はヴォルガ、ドナウに次ぐ欧州第</a:t>
            </a:r>
            <a:r>
              <a:rPr lang="ja-JP" altLang="en-US" dirty="0">
                <a:latin typeface="+mj-ea"/>
                <a:ea typeface="+mj-ea"/>
              </a:rPr>
              <a:t>３</a:t>
            </a:r>
            <a:r>
              <a:rPr lang="ja-JP" altLang="en-US" dirty="0" smtClean="0">
                <a:latin typeface="+mj-ea"/>
                <a:ea typeface="+mj-ea"/>
              </a:rPr>
              <a:t>の大河</a:t>
            </a:r>
            <a:endParaRPr lang="en-US" altLang="ja-JP"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4</a:t>
            </a:fld>
            <a:endParaRPr lang="ja-JP" altLang="en-US" dirty="0"/>
          </a:p>
        </p:txBody>
      </p:sp>
      <p:grpSp>
        <p:nvGrpSpPr>
          <p:cNvPr id="12" name="グループ化 11"/>
          <p:cNvGrpSpPr/>
          <p:nvPr/>
        </p:nvGrpSpPr>
        <p:grpSpPr>
          <a:xfrm>
            <a:off x="6609321" y="3491546"/>
            <a:ext cx="1224000" cy="1005423"/>
            <a:chOff x="5834701" y="3768979"/>
            <a:chExt cx="1224000" cy="1005423"/>
          </a:xfrm>
        </p:grpSpPr>
        <p:pic>
          <p:nvPicPr>
            <p:cNvPr id="13" name="Picture 4" descr="ウクライナの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68979"/>
              <a:ext cx="1157114" cy="77295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834701" y="4556484"/>
              <a:ext cx="1224000" cy="217918"/>
            </a:xfrm>
            <a:prstGeom prst="rect">
              <a:avLst/>
            </a:prstGeom>
            <a:noFill/>
          </p:spPr>
          <p:txBody>
            <a:bodyPr wrap="square" lIns="0" tIns="0" rIns="0" bIns="0" rtlCol="0">
              <a:spAutoFit/>
            </a:bodyPr>
            <a:lstStyle/>
            <a:p>
              <a:pPr algn="ctr"/>
              <a:r>
                <a:rPr lang="ja-JP" altLang="en-US" sz="1400" dirty="0"/>
                <a:t>ウクライナ国旗</a:t>
              </a:r>
            </a:p>
          </p:txBody>
        </p:sp>
      </p:grpSp>
      <p:grpSp>
        <p:nvGrpSpPr>
          <p:cNvPr id="16" name="グループ化 15"/>
          <p:cNvGrpSpPr/>
          <p:nvPr/>
        </p:nvGrpSpPr>
        <p:grpSpPr>
          <a:xfrm>
            <a:off x="8121488" y="3380335"/>
            <a:ext cx="1224000" cy="1213861"/>
            <a:chOff x="7410678" y="3657774"/>
            <a:chExt cx="1224000" cy="1213860"/>
          </a:xfrm>
        </p:grpSpPr>
        <p:pic>
          <p:nvPicPr>
            <p:cNvPr id="17" name="Picture 2" descr="Lesser Coat of Arms of Ukrain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491" y="3657774"/>
              <a:ext cx="714375" cy="995362"/>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7410678" y="4653716"/>
              <a:ext cx="1224000" cy="217918"/>
            </a:xfrm>
            <a:prstGeom prst="rect">
              <a:avLst/>
            </a:prstGeom>
            <a:noFill/>
          </p:spPr>
          <p:txBody>
            <a:bodyPr wrap="square" lIns="0" tIns="0" rIns="0" bIns="0" rtlCol="0">
              <a:spAutoFit/>
            </a:bodyPr>
            <a:lstStyle/>
            <a:p>
              <a:pPr algn="ctr"/>
              <a:r>
                <a:rPr lang="ja-JP" altLang="en-US" sz="1400" dirty="0"/>
                <a:t>ウクライナ国章</a:t>
              </a:r>
            </a:p>
          </p:txBody>
        </p:sp>
      </p:gr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926" y="116632"/>
            <a:ext cx="2723391" cy="18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2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ea typeface="+mj-ea"/>
              </a:rPr>
              <a:t>１　ウクライナの</a:t>
            </a:r>
            <a:r>
              <a:rPr lang="ja-JP" altLang="en-US" dirty="0" smtClean="0">
                <a:latin typeface="+mj-ea"/>
                <a:ea typeface="+mj-ea"/>
              </a:rPr>
              <a:t>概況②</a:t>
            </a:r>
            <a:endParaRPr kumimoji="1" lang="ja-JP" altLang="en-US" dirty="0">
              <a:latin typeface="+mj-ea"/>
              <a:ea typeface="+mj-ea"/>
            </a:endParaRPr>
          </a:p>
        </p:txBody>
      </p:sp>
      <p:sp>
        <p:nvSpPr>
          <p:cNvPr id="3" name="コンテンツ プレースホルダー 2"/>
          <p:cNvSpPr>
            <a:spLocks noGrp="1"/>
          </p:cNvSpPr>
          <p:nvPr>
            <p:ph idx="1"/>
          </p:nvPr>
        </p:nvSpPr>
        <p:spPr/>
        <p:txBody>
          <a:bodyPr/>
          <a:lstStyle/>
          <a:p>
            <a:pPr marL="536501" indent="-536501"/>
            <a:r>
              <a:rPr lang="ja-JP" altLang="en-US" dirty="0">
                <a:latin typeface="+mj-ea"/>
                <a:ea typeface="+mj-ea"/>
              </a:rPr>
              <a:t>○　人口</a:t>
            </a:r>
            <a:r>
              <a:rPr lang="ja-JP" altLang="en-US" dirty="0" smtClean="0">
                <a:latin typeface="+mj-ea"/>
                <a:ea typeface="+mj-ea"/>
              </a:rPr>
              <a:t>： </a:t>
            </a:r>
            <a:r>
              <a:rPr lang="en-US" altLang="ja-JP" dirty="0" smtClean="0">
                <a:latin typeface="+mj-ea"/>
                <a:ea typeface="+mj-ea"/>
              </a:rPr>
              <a:t>4,557</a:t>
            </a:r>
            <a:r>
              <a:rPr lang="ja-JP" altLang="en-US" dirty="0">
                <a:latin typeface="+mj-ea"/>
                <a:ea typeface="+mj-ea"/>
              </a:rPr>
              <a:t>万人（</a:t>
            </a:r>
            <a:r>
              <a:rPr lang="en-US" altLang="ja-JP" dirty="0">
                <a:latin typeface="+mj-ea"/>
                <a:ea typeface="+mj-ea"/>
              </a:rPr>
              <a:t>2012</a:t>
            </a:r>
            <a:r>
              <a:rPr lang="ja-JP" altLang="en-US" dirty="0" smtClean="0">
                <a:latin typeface="+mj-ea"/>
                <a:ea typeface="+mj-ea"/>
              </a:rPr>
              <a:t>年</a:t>
            </a:r>
            <a:r>
              <a:rPr lang="ja-JP" altLang="en-US" dirty="0">
                <a:latin typeface="+mj-ea"/>
                <a:ea typeface="+mj-ea"/>
              </a:rPr>
              <a:t>５</a:t>
            </a:r>
            <a:r>
              <a:rPr lang="ja-JP" altLang="en-US" dirty="0" smtClean="0">
                <a:latin typeface="+mj-ea"/>
                <a:ea typeface="+mj-ea"/>
              </a:rPr>
              <a:t>月</a:t>
            </a:r>
            <a:r>
              <a:rPr lang="ja-JP" altLang="en-US" dirty="0">
                <a:latin typeface="+mj-ea"/>
                <a:ea typeface="+mj-ea"/>
              </a:rPr>
              <a:t>現在、クリミア含む）</a:t>
            </a:r>
            <a:endParaRPr lang="en-US" altLang="ja-JP" dirty="0">
              <a:latin typeface="+mj-ea"/>
              <a:ea typeface="+mj-ea"/>
            </a:endParaRPr>
          </a:p>
          <a:p>
            <a:pPr marL="2147888" indent="-2147888"/>
            <a:r>
              <a:rPr lang="ja-JP" altLang="en-US" dirty="0">
                <a:latin typeface="+mj-ea"/>
                <a:ea typeface="+mj-ea"/>
              </a:rPr>
              <a:t>○　人口構成</a:t>
            </a:r>
            <a:r>
              <a:rPr lang="ja-JP" altLang="en-US" dirty="0" smtClean="0">
                <a:latin typeface="+mj-ea"/>
                <a:ea typeface="+mj-ea"/>
              </a:rPr>
              <a:t>： ウクライナ人</a:t>
            </a:r>
            <a:r>
              <a:rPr lang="en-US" altLang="ja-JP" dirty="0">
                <a:latin typeface="+mj-ea"/>
                <a:ea typeface="+mj-ea"/>
              </a:rPr>
              <a:t>77.8%</a:t>
            </a:r>
            <a:r>
              <a:rPr lang="ja-JP" altLang="en-US" dirty="0" err="1">
                <a:latin typeface="+mj-ea"/>
                <a:ea typeface="+mj-ea"/>
              </a:rPr>
              <a:t>、</a:t>
            </a:r>
            <a:r>
              <a:rPr lang="ja-JP" altLang="en-US" dirty="0">
                <a:latin typeface="+mj-ea"/>
                <a:ea typeface="+mj-ea"/>
              </a:rPr>
              <a:t>ロシア人</a:t>
            </a:r>
            <a:r>
              <a:rPr lang="en-US" altLang="ja-JP" dirty="0">
                <a:latin typeface="+mj-ea"/>
                <a:ea typeface="+mj-ea"/>
              </a:rPr>
              <a:t>17.3%</a:t>
            </a:r>
            <a:r>
              <a:rPr lang="ja-JP" altLang="en-US" dirty="0" err="1">
                <a:latin typeface="+mj-ea"/>
                <a:ea typeface="+mj-ea"/>
              </a:rPr>
              <a:t>、</a:t>
            </a:r>
            <a:r>
              <a:rPr lang="ja-JP" altLang="en-US" dirty="0">
                <a:latin typeface="+mj-ea"/>
                <a:ea typeface="+mj-ea"/>
              </a:rPr>
              <a:t>ベラルーシ人</a:t>
            </a:r>
            <a:r>
              <a:rPr lang="en-US" altLang="ja-JP" dirty="0">
                <a:latin typeface="+mj-ea"/>
                <a:ea typeface="+mj-ea"/>
              </a:rPr>
              <a:t>0.6%</a:t>
            </a:r>
            <a:r>
              <a:rPr lang="ja-JP" altLang="en-US" dirty="0" err="1" smtClean="0">
                <a:latin typeface="+mj-ea"/>
                <a:ea typeface="+mj-ea"/>
              </a:rPr>
              <a:t>、</a:t>
            </a:r>
            <a:r>
              <a:rPr lang="ja-JP" altLang="en-US" dirty="0" smtClean="0">
                <a:latin typeface="+mj-ea"/>
                <a:ea typeface="+mj-ea"/>
              </a:rPr>
              <a:t>　　モルドバ人</a:t>
            </a:r>
            <a:r>
              <a:rPr lang="en-US" altLang="ja-JP" dirty="0">
                <a:latin typeface="+mj-ea"/>
                <a:ea typeface="+mj-ea"/>
              </a:rPr>
              <a:t>0.5</a:t>
            </a:r>
            <a:r>
              <a:rPr lang="ja-JP" altLang="en-US" dirty="0">
                <a:latin typeface="+mj-ea"/>
                <a:ea typeface="+mj-ea"/>
              </a:rPr>
              <a:t>％　等</a:t>
            </a:r>
            <a:endParaRPr lang="en-US" altLang="ja-JP" dirty="0">
              <a:latin typeface="+mj-ea"/>
              <a:ea typeface="+mj-ea"/>
            </a:endParaRPr>
          </a:p>
          <a:p>
            <a:r>
              <a:rPr kumimoji="1" lang="ja-JP" altLang="en-US" dirty="0" smtClean="0">
                <a:latin typeface="+mj-ea"/>
                <a:ea typeface="+mj-ea"/>
              </a:rPr>
              <a:t>○　首都： キエフ市（人口</a:t>
            </a:r>
            <a:r>
              <a:rPr lang="en-US" altLang="ja-JP" dirty="0" smtClean="0">
                <a:latin typeface="+mj-ea"/>
                <a:ea typeface="+mj-ea"/>
              </a:rPr>
              <a:t>2</a:t>
            </a:r>
            <a:r>
              <a:rPr kumimoji="1" lang="en-US" altLang="ja-JP" dirty="0" smtClean="0">
                <a:latin typeface="+mj-ea"/>
                <a:ea typeface="+mj-ea"/>
              </a:rPr>
              <a:t>81.7</a:t>
            </a:r>
            <a:r>
              <a:rPr kumimoji="1" lang="ja-JP" altLang="en-US" dirty="0" smtClean="0">
                <a:latin typeface="+mj-ea"/>
                <a:ea typeface="+mj-ea"/>
              </a:rPr>
              <a:t>万人、</a:t>
            </a:r>
            <a:r>
              <a:rPr kumimoji="1" lang="en-US" altLang="ja-JP" dirty="0" smtClean="0">
                <a:latin typeface="+mj-ea"/>
                <a:ea typeface="+mj-ea"/>
              </a:rPr>
              <a:t>2012</a:t>
            </a:r>
            <a:r>
              <a:rPr kumimoji="1" lang="ja-JP" altLang="en-US" dirty="0" smtClean="0">
                <a:latin typeface="+mj-ea"/>
                <a:ea typeface="+mj-ea"/>
              </a:rPr>
              <a:t>年５月）</a:t>
            </a:r>
            <a:endParaRPr kumimoji="1" lang="en-US" altLang="ja-JP" dirty="0" smtClean="0">
              <a:latin typeface="+mj-ea"/>
              <a:ea typeface="+mj-ea"/>
            </a:endParaRPr>
          </a:p>
          <a:p>
            <a:pPr marL="1428553" indent="-1428553"/>
            <a:r>
              <a:rPr lang="ja-JP" altLang="en-US" dirty="0" smtClean="0">
                <a:latin typeface="+mj-ea"/>
                <a:ea typeface="+mj-ea"/>
              </a:rPr>
              <a:t>○　言語： ウクライナ憲法により国語はウクライナ語。 ロシア語は旧ソ連時代の公用語。両語を理解する者多い。</a:t>
            </a:r>
            <a:endParaRPr lang="en-US" altLang="ja-JP" dirty="0" smtClean="0">
              <a:latin typeface="+mj-ea"/>
              <a:ea typeface="+mj-ea"/>
            </a:endParaRPr>
          </a:p>
          <a:p>
            <a:r>
              <a:rPr lang="ja-JP" altLang="en-US" dirty="0" smtClean="0">
                <a:latin typeface="+mj-ea"/>
                <a:ea typeface="+mj-ea"/>
              </a:rPr>
              <a:t>○　通貨： フリヴニャ（</a:t>
            </a:r>
            <a:r>
              <a:rPr lang="en-US" altLang="ja-JP" dirty="0" smtClean="0">
                <a:latin typeface="+mj-ea"/>
                <a:ea typeface="+mj-ea"/>
              </a:rPr>
              <a:t>UAH</a:t>
            </a:r>
            <a:r>
              <a:rPr lang="ja-JP" altLang="en-US" dirty="0" smtClean="0">
                <a:latin typeface="+mj-ea"/>
                <a:ea typeface="+mj-ea"/>
              </a:rPr>
              <a:t>）</a:t>
            </a:r>
            <a:endParaRPr lang="en-US" altLang="ja-JP" dirty="0" smtClean="0">
              <a:latin typeface="+mj-ea"/>
              <a:ea typeface="+mj-ea"/>
            </a:endParaRPr>
          </a:p>
          <a:p>
            <a:pPr indent="1428553">
              <a:tabLst>
                <a:tab pos="2604727" algn="l"/>
              </a:tabLst>
            </a:pPr>
            <a:r>
              <a:rPr kumimoji="1" lang="en-US" altLang="ja-JP" dirty="0">
                <a:latin typeface="+mj-ea"/>
                <a:ea typeface="+mj-ea"/>
              </a:rPr>
              <a:t>1</a:t>
            </a:r>
            <a:r>
              <a:rPr kumimoji="1" lang="ja-JP" altLang="en-US" dirty="0">
                <a:latin typeface="+mj-ea"/>
                <a:ea typeface="+mj-ea"/>
              </a:rPr>
              <a:t>ドル</a:t>
            </a:r>
            <a:r>
              <a:rPr kumimoji="1" lang="ja-JP" altLang="en-US" dirty="0" smtClean="0">
                <a:latin typeface="+mj-ea"/>
                <a:ea typeface="+mj-ea"/>
              </a:rPr>
              <a:t>は</a:t>
            </a:r>
            <a:r>
              <a:rPr lang="ja-JP" altLang="en-US" dirty="0">
                <a:latin typeface="+mj-ea"/>
                <a:ea typeface="+mj-ea"/>
              </a:rPr>
              <a:t>  </a:t>
            </a:r>
            <a:r>
              <a:rPr kumimoji="1" lang="en-US" altLang="ja-JP" dirty="0" smtClean="0">
                <a:latin typeface="+mj-ea"/>
                <a:ea typeface="+mj-ea"/>
              </a:rPr>
              <a:t>7.99</a:t>
            </a:r>
            <a:r>
              <a:rPr kumimoji="1" lang="ja-JP" altLang="en-US" dirty="0" smtClean="0">
                <a:latin typeface="+mj-ea"/>
                <a:ea typeface="+mj-ea"/>
              </a:rPr>
              <a:t>フリヴニャ（</a:t>
            </a:r>
            <a:r>
              <a:rPr kumimoji="1" lang="en-US" altLang="ja-JP" dirty="0" smtClean="0">
                <a:latin typeface="+mj-ea"/>
                <a:ea typeface="+mj-ea"/>
              </a:rPr>
              <a:t>2013</a:t>
            </a:r>
            <a:r>
              <a:rPr kumimoji="1" lang="ja-JP" altLang="en-US" dirty="0" smtClean="0">
                <a:latin typeface="+mj-ea"/>
                <a:ea typeface="+mj-ea"/>
              </a:rPr>
              <a:t>年８</a:t>
            </a:r>
            <a:r>
              <a:rPr lang="ja-JP" altLang="en-US" dirty="0" smtClean="0">
                <a:latin typeface="+mj-ea"/>
                <a:ea typeface="+mj-ea"/>
              </a:rPr>
              <a:t>月</a:t>
            </a:r>
            <a:r>
              <a:rPr lang="en-US" altLang="ja-JP" dirty="0" smtClean="0">
                <a:latin typeface="+mj-ea"/>
                <a:ea typeface="+mj-ea"/>
              </a:rPr>
              <a:t>20</a:t>
            </a:r>
            <a:r>
              <a:rPr lang="ja-JP" altLang="en-US" dirty="0" smtClean="0">
                <a:latin typeface="+mj-ea"/>
                <a:ea typeface="+mj-ea"/>
              </a:rPr>
              <a:t>日現在</a:t>
            </a:r>
            <a:r>
              <a:rPr kumimoji="1" lang="ja-JP" altLang="en-US" dirty="0" smtClean="0">
                <a:latin typeface="+mj-ea"/>
                <a:ea typeface="+mj-ea"/>
              </a:rPr>
              <a:t>）</a:t>
            </a:r>
            <a:endParaRPr kumimoji="1" lang="en-US" altLang="ja-JP" dirty="0" smtClean="0">
              <a:latin typeface="+mj-ea"/>
              <a:ea typeface="+mj-ea"/>
            </a:endParaRPr>
          </a:p>
          <a:p>
            <a:pPr indent="1428553">
              <a:tabLst>
                <a:tab pos="2419015" algn="l"/>
              </a:tabLst>
            </a:pPr>
            <a:r>
              <a:rPr lang="en-US" altLang="ja-JP" dirty="0" smtClean="0">
                <a:latin typeface="+mj-ea"/>
                <a:ea typeface="+mj-ea"/>
              </a:rPr>
              <a:t>	13.61</a:t>
            </a:r>
            <a:r>
              <a:rPr lang="ja-JP" altLang="en-US" dirty="0" smtClean="0">
                <a:latin typeface="+mj-ea"/>
                <a:ea typeface="+mj-ea"/>
              </a:rPr>
              <a:t>フリヴニャ（</a:t>
            </a:r>
            <a:r>
              <a:rPr lang="en-US" altLang="ja-JP" dirty="0" smtClean="0">
                <a:latin typeface="+mj-ea"/>
                <a:ea typeface="+mj-ea"/>
              </a:rPr>
              <a:t>2014</a:t>
            </a:r>
            <a:r>
              <a:rPr lang="ja-JP" altLang="en-US" dirty="0" smtClean="0">
                <a:latin typeface="+mj-ea"/>
                <a:ea typeface="+mj-ea"/>
              </a:rPr>
              <a:t>年８月末現在）</a:t>
            </a:r>
            <a:endParaRPr lang="en-US" altLang="ja-JP" dirty="0" smtClean="0">
              <a:latin typeface="+mj-ea"/>
              <a:ea typeface="+mj-ea"/>
            </a:endParaRPr>
          </a:p>
          <a:p>
            <a:pPr indent="1428553">
              <a:tabLst>
                <a:tab pos="2419015" algn="l"/>
              </a:tabLst>
            </a:pPr>
            <a:r>
              <a:rPr lang="en-US" altLang="ja-JP" dirty="0">
                <a:latin typeface="+mj-ea"/>
                <a:ea typeface="+mj-ea"/>
              </a:rPr>
              <a:t>	</a:t>
            </a:r>
            <a:r>
              <a:rPr lang="ja-JP" altLang="en-US" dirty="0" smtClean="0">
                <a:latin typeface="+mj-ea"/>
                <a:ea typeface="+mj-ea"/>
              </a:rPr>
              <a:t>約 </a:t>
            </a:r>
            <a:r>
              <a:rPr lang="en-US" altLang="ja-JP" dirty="0" smtClean="0">
                <a:latin typeface="+mj-ea"/>
                <a:ea typeface="+mj-ea"/>
              </a:rPr>
              <a:t>28</a:t>
            </a:r>
            <a:r>
              <a:rPr lang="ja-JP" altLang="en-US" dirty="0">
                <a:latin typeface="+mj-ea"/>
              </a:rPr>
              <a:t>フリヴニャ</a:t>
            </a:r>
            <a:r>
              <a:rPr lang="ja-JP" altLang="en-US" dirty="0" smtClean="0">
                <a:latin typeface="+mj-ea"/>
                <a:ea typeface="+mj-ea"/>
              </a:rPr>
              <a:t>（</a:t>
            </a:r>
            <a:r>
              <a:rPr lang="en-US" altLang="ja-JP" dirty="0" smtClean="0">
                <a:latin typeface="+mj-ea"/>
                <a:ea typeface="+mj-ea"/>
              </a:rPr>
              <a:t>2015</a:t>
            </a:r>
            <a:r>
              <a:rPr lang="ja-JP" altLang="en-US" dirty="0" smtClean="0">
                <a:latin typeface="+mj-ea"/>
                <a:ea typeface="+mj-ea"/>
              </a:rPr>
              <a:t>年２月</a:t>
            </a:r>
            <a:r>
              <a:rPr lang="en-US" altLang="ja-JP" dirty="0" smtClean="0">
                <a:latin typeface="+mj-ea"/>
                <a:ea typeface="+mj-ea"/>
              </a:rPr>
              <a:t>23</a:t>
            </a:r>
            <a:r>
              <a:rPr lang="ja-JP" altLang="en-US" dirty="0" smtClean="0">
                <a:latin typeface="+mj-ea"/>
                <a:ea typeface="+mj-ea"/>
              </a:rPr>
              <a:t>日現在）</a:t>
            </a:r>
            <a:endParaRPr lang="en-US" altLang="ja-JP" dirty="0" smtClean="0">
              <a:latin typeface="+mj-ea"/>
              <a:ea typeface="+mj-ea"/>
            </a:endParaRPr>
          </a:p>
          <a:p>
            <a:r>
              <a:rPr lang="ja-JP" altLang="en-US" dirty="0">
                <a:latin typeface="+mj-ea"/>
              </a:rPr>
              <a:t>○　インフレ率： </a:t>
            </a:r>
            <a:r>
              <a:rPr lang="en-US" altLang="ja-JP" dirty="0">
                <a:latin typeface="+mj-ea"/>
              </a:rPr>
              <a:t>25.3</a:t>
            </a:r>
            <a:r>
              <a:rPr lang="ja-JP" altLang="en-US" dirty="0">
                <a:latin typeface="+mj-ea"/>
              </a:rPr>
              <a:t>％（</a:t>
            </a:r>
            <a:r>
              <a:rPr lang="en-US" altLang="ja-JP" dirty="0">
                <a:latin typeface="+mj-ea"/>
              </a:rPr>
              <a:t>2014</a:t>
            </a:r>
            <a:r>
              <a:rPr lang="ja-JP" altLang="en-US" dirty="0">
                <a:latin typeface="+mj-ea"/>
              </a:rPr>
              <a:t>年、財務省レポート）</a:t>
            </a:r>
            <a:endParaRPr lang="en-US" altLang="ja-JP" dirty="0">
              <a:latin typeface="+mj-ea"/>
            </a:endParaRPr>
          </a:p>
          <a:p>
            <a:r>
              <a:rPr kumimoji="1" lang="ja-JP" altLang="en-US" dirty="0" smtClean="0">
                <a:latin typeface="+mj-ea"/>
                <a:ea typeface="+mj-ea"/>
              </a:rPr>
              <a:t>○　国民一人あたりの国民総所得（</a:t>
            </a:r>
            <a:r>
              <a:rPr kumimoji="1" lang="en-US" altLang="ja-JP" dirty="0" smtClean="0">
                <a:latin typeface="+mj-ea"/>
                <a:ea typeface="+mj-ea"/>
              </a:rPr>
              <a:t>GNI</a:t>
            </a:r>
            <a:r>
              <a:rPr kumimoji="1" lang="ja-JP" altLang="en-US" dirty="0" smtClean="0">
                <a:latin typeface="+mj-ea"/>
                <a:ea typeface="+mj-ea"/>
              </a:rPr>
              <a:t>）： </a:t>
            </a:r>
            <a:r>
              <a:rPr kumimoji="1" lang="en-US" altLang="ja-JP" dirty="0" smtClean="0">
                <a:latin typeface="+mj-ea"/>
                <a:ea typeface="+mj-ea"/>
              </a:rPr>
              <a:t>3,120</a:t>
            </a:r>
            <a:r>
              <a:rPr kumimoji="1" lang="ja-JP" altLang="en-US" dirty="0" smtClean="0">
                <a:latin typeface="+mj-ea"/>
                <a:ea typeface="+mj-ea"/>
              </a:rPr>
              <a:t>ドル（</a:t>
            </a:r>
            <a:r>
              <a:rPr kumimoji="1" lang="en-US" altLang="ja-JP" dirty="0" smtClean="0">
                <a:latin typeface="+mj-ea"/>
                <a:ea typeface="+mj-ea"/>
              </a:rPr>
              <a:t>2011</a:t>
            </a:r>
            <a:r>
              <a:rPr kumimoji="1" lang="ja-JP" altLang="en-US" dirty="0" smtClean="0">
                <a:latin typeface="+mj-ea"/>
                <a:ea typeface="+mj-ea"/>
              </a:rPr>
              <a:t>年、世界銀行）</a:t>
            </a:r>
            <a:endParaRPr kumimoji="1" lang="en-US" altLang="ja-JP" dirty="0" smtClean="0">
              <a:latin typeface="+mj-ea"/>
              <a:ea typeface="+mj-ea"/>
            </a:endParaRPr>
          </a:p>
          <a:p>
            <a:pPr marL="539675" indent="-539675"/>
            <a:r>
              <a:rPr lang="ja-JP" altLang="en-US" dirty="0" smtClean="0">
                <a:latin typeface="+mj-ea"/>
                <a:ea typeface="+mj-ea"/>
              </a:rPr>
              <a:t>○　</a:t>
            </a:r>
            <a:r>
              <a:rPr lang="en-US" altLang="ja-JP" dirty="0" smtClean="0">
                <a:latin typeface="+mj-ea"/>
                <a:ea typeface="+mj-ea"/>
              </a:rPr>
              <a:t>GDP</a:t>
            </a:r>
            <a:r>
              <a:rPr lang="ja-JP" altLang="en-US" dirty="0" smtClean="0">
                <a:latin typeface="+mj-ea"/>
                <a:ea typeface="+mj-ea"/>
              </a:rPr>
              <a:t>：　</a:t>
            </a:r>
            <a:r>
              <a:rPr lang="en-US" altLang="ja-JP" dirty="0" smtClean="0">
                <a:latin typeface="+mj-ea"/>
                <a:ea typeface="+mj-ea"/>
              </a:rPr>
              <a:t>1,783</a:t>
            </a:r>
            <a:r>
              <a:rPr lang="ja-JP" altLang="en-US" dirty="0" smtClean="0">
                <a:latin typeface="+mj-ea"/>
                <a:ea typeface="+mj-ea"/>
              </a:rPr>
              <a:t>億ドル（</a:t>
            </a:r>
            <a:r>
              <a:rPr lang="en-US" altLang="ja-JP" dirty="0" smtClean="0">
                <a:latin typeface="+mj-ea"/>
                <a:ea typeface="+mj-ea"/>
              </a:rPr>
              <a:t>2013</a:t>
            </a:r>
            <a:r>
              <a:rPr lang="ja-JP" altLang="en-US" dirty="0" smtClean="0">
                <a:latin typeface="+mj-ea"/>
                <a:ea typeface="+mj-ea"/>
              </a:rPr>
              <a:t>年、</a:t>
            </a:r>
            <a:r>
              <a:rPr lang="en-US" altLang="ja-JP" dirty="0" smtClean="0">
                <a:latin typeface="+mj-ea"/>
                <a:ea typeface="+mj-ea"/>
              </a:rPr>
              <a:t>IMF</a:t>
            </a:r>
            <a:r>
              <a:rPr lang="ja-JP" altLang="en-US" dirty="0" smtClean="0">
                <a:latin typeface="+mj-ea"/>
                <a:ea typeface="+mj-ea"/>
              </a:rPr>
              <a:t>）</a:t>
            </a:r>
            <a:endParaRPr kumimoji="1" lang="en-US" altLang="ja-JP" dirty="0" smtClean="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5</a:t>
            </a:fld>
            <a:endParaRPr lang="ja-JP" altLang="en-US" dirty="0"/>
          </a:p>
        </p:txBody>
      </p:sp>
    </p:spTree>
    <p:extLst>
      <p:ext uri="{BB962C8B-B14F-4D97-AF65-F5344CB8AC3E}">
        <p14:creationId xmlns:p14="http://schemas.microsoft.com/office/powerpoint/2010/main" val="653937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ea typeface="+mj-ea"/>
              </a:rPr>
              <a:t>（参考）</a:t>
            </a:r>
            <a:endParaRPr kumimoji="1" lang="ja-JP" altLang="en-US" dirty="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6</a:t>
            </a:fld>
            <a:endParaRPr lang="ja-JP" altLang="en-US" dirty="0"/>
          </a:p>
        </p:txBody>
      </p:sp>
      <p:sp>
        <p:nvSpPr>
          <p:cNvPr id="22" name="正方形/長方形 21"/>
          <p:cNvSpPr/>
          <p:nvPr/>
        </p:nvSpPr>
        <p:spPr>
          <a:xfrm>
            <a:off x="416496" y="6907445"/>
            <a:ext cx="9073008" cy="369320"/>
          </a:xfrm>
          <a:prstGeom prst="rect">
            <a:avLst/>
          </a:prstGeom>
        </p:spPr>
        <p:txBody>
          <a:bodyPr wrap="square" lIns="91427" tIns="45714" rIns="91427" bIns="45714">
            <a:spAutoFit/>
          </a:bodyPr>
          <a:lstStyle/>
          <a:p>
            <a:r>
              <a:rPr lang="en-US" altLang="ja-JP" dirty="0"/>
              <a:t>https://upload.wikimedia.org/wikipedia/commons/a/a0/Ukraine_census_2001_Russian.svg</a:t>
            </a:r>
            <a:endParaRPr lang="ja-JP" altLang="en-US" dirty="0"/>
          </a:p>
        </p:txBody>
      </p:sp>
      <p:pic>
        <p:nvPicPr>
          <p:cNvPr id="27" name="Picture 2" descr="C:\Users\ainoura\Documents\▲総括関係\その他雑件（照会物等）\150124_RANDEC報告と講演の会\参考資料\Ukraine_census_2001_Russi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81" y="950513"/>
            <a:ext cx="7570620" cy="581400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7478169" y="1590696"/>
            <a:ext cx="1296144" cy="34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rPr>
              <a:t>ルガンスク州</a:t>
            </a:r>
          </a:p>
        </p:txBody>
      </p:sp>
      <p:sp>
        <p:nvSpPr>
          <p:cNvPr id="30" name="正方形/長方形 29"/>
          <p:cNvSpPr/>
          <p:nvPr/>
        </p:nvSpPr>
        <p:spPr>
          <a:xfrm>
            <a:off x="7243093" y="5238726"/>
            <a:ext cx="990000" cy="37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rPr>
              <a:t>クリミア</a:t>
            </a:r>
          </a:p>
        </p:txBody>
      </p:sp>
      <p:sp>
        <p:nvSpPr>
          <p:cNvPr id="31" name="正方形/長方形 30"/>
          <p:cNvSpPr/>
          <p:nvPr/>
        </p:nvSpPr>
        <p:spPr>
          <a:xfrm>
            <a:off x="7658313" y="4473915"/>
            <a:ext cx="1116000" cy="37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rPr>
              <a:t>ドネツク州</a:t>
            </a:r>
          </a:p>
        </p:txBody>
      </p:sp>
      <p:cxnSp>
        <p:nvCxnSpPr>
          <p:cNvPr id="33" name="直線矢印コネクタ 32"/>
          <p:cNvCxnSpPr/>
          <p:nvPr/>
        </p:nvCxnSpPr>
        <p:spPr>
          <a:xfrm flipH="1">
            <a:off x="7978026" y="1932701"/>
            <a:ext cx="288032" cy="8171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0" idx="1"/>
          </p:cNvCxnSpPr>
          <p:nvPr/>
        </p:nvCxnSpPr>
        <p:spPr>
          <a:xfrm flipH="1" flipV="1">
            <a:off x="6182024" y="5240624"/>
            <a:ext cx="1061068" cy="187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flipV="1">
            <a:off x="7334152" y="3861049"/>
            <a:ext cx="882160" cy="61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6254032" y="1124744"/>
            <a:ext cx="1296144" cy="34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smtClean="0">
                <a:solidFill>
                  <a:schemeClr val="tx1"/>
                </a:solidFill>
              </a:rPr>
              <a:t>ハリコフ州</a:t>
            </a:r>
            <a:endParaRPr lang="ja-JP" altLang="en-US" sz="1600" dirty="0">
              <a:solidFill>
                <a:schemeClr val="tx1"/>
              </a:solidFill>
            </a:endParaRPr>
          </a:p>
        </p:txBody>
      </p:sp>
      <p:cxnSp>
        <p:nvCxnSpPr>
          <p:cNvPr id="38" name="直線矢印コネクタ 37"/>
          <p:cNvCxnSpPr>
            <a:stCxn id="37" idx="2"/>
          </p:cNvCxnSpPr>
          <p:nvPr/>
        </p:nvCxnSpPr>
        <p:spPr>
          <a:xfrm>
            <a:off x="6902104" y="1466744"/>
            <a:ext cx="0" cy="8745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5893992" y="542773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6218144" y="5584849"/>
            <a:ext cx="1044000" cy="294952"/>
          </a:xfrm>
          <a:prstGeom prst="roundRect">
            <a:avLst>
              <a:gd name="adj" fmla="val 440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ヤルタ</a:t>
            </a:r>
            <a:endParaRPr kumimoji="1" lang="ja-JP" altLang="en-US" dirty="0">
              <a:solidFill>
                <a:schemeClr val="tx1"/>
              </a:solidFill>
            </a:endParaRPr>
          </a:p>
        </p:txBody>
      </p:sp>
      <p:sp>
        <p:nvSpPr>
          <p:cNvPr id="41" name="角丸四角形 40"/>
          <p:cNvSpPr/>
          <p:nvPr/>
        </p:nvSpPr>
        <p:spPr>
          <a:xfrm>
            <a:off x="3517728" y="921937"/>
            <a:ext cx="1044000" cy="294952"/>
          </a:xfrm>
          <a:prstGeom prst="roundRect">
            <a:avLst>
              <a:gd name="adj" fmla="val 440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キエフ</a:t>
            </a:r>
            <a:endParaRPr kumimoji="1" lang="ja-JP" altLang="en-US" dirty="0">
              <a:solidFill>
                <a:schemeClr val="tx1"/>
              </a:solidFill>
            </a:endParaRPr>
          </a:p>
        </p:txBody>
      </p:sp>
      <p:sp>
        <p:nvSpPr>
          <p:cNvPr id="42" name="角丸四角形 41"/>
          <p:cNvSpPr/>
          <p:nvPr/>
        </p:nvSpPr>
        <p:spPr>
          <a:xfrm>
            <a:off x="632520" y="2046341"/>
            <a:ext cx="1044000" cy="294952"/>
          </a:xfrm>
          <a:prstGeom prst="roundRect">
            <a:avLst>
              <a:gd name="adj" fmla="val 440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リヴィウ</a:t>
            </a:r>
            <a:endParaRPr kumimoji="1" lang="ja-JP" altLang="en-US" dirty="0">
              <a:solidFill>
                <a:schemeClr val="tx1"/>
              </a:solidFill>
            </a:endParaRPr>
          </a:p>
        </p:txBody>
      </p:sp>
      <p:sp>
        <p:nvSpPr>
          <p:cNvPr id="43" name="角丸四角形 42"/>
          <p:cNvSpPr/>
          <p:nvPr/>
        </p:nvSpPr>
        <p:spPr>
          <a:xfrm>
            <a:off x="2725640" y="4200919"/>
            <a:ext cx="1044000" cy="294952"/>
          </a:xfrm>
          <a:prstGeom prst="roundRect">
            <a:avLst>
              <a:gd name="adj" fmla="val 440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smtClean="0">
                <a:solidFill>
                  <a:schemeClr val="tx1"/>
                </a:solidFill>
              </a:rPr>
              <a:t>オデッサ</a:t>
            </a:r>
            <a:endParaRPr kumimoji="1" lang="ja-JP" altLang="en-US" dirty="0">
              <a:solidFill>
                <a:schemeClr val="tx1"/>
              </a:solidFill>
            </a:endParaRPr>
          </a:p>
        </p:txBody>
      </p:sp>
      <p:sp>
        <p:nvSpPr>
          <p:cNvPr id="44" name="円/楕円 43"/>
          <p:cNvSpPr/>
          <p:nvPr/>
        </p:nvSpPr>
        <p:spPr>
          <a:xfrm>
            <a:off x="4525840" y="443711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113584" y="245690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a:stCxn id="42" idx="3"/>
            <a:endCxn id="45" idx="2"/>
          </p:cNvCxnSpPr>
          <p:nvPr/>
        </p:nvCxnSpPr>
        <p:spPr>
          <a:xfrm>
            <a:off x="1676520" y="2193819"/>
            <a:ext cx="437064" cy="317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3" idx="3"/>
            <a:endCxn id="44" idx="1"/>
          </p:cNvCxnSpPr>
          <p:nvPr/>
        </p:nvCxnSpPr>
        <p:spPr>
          <a:xfrm>
            <a:off x="3769640" y="4348397"/>
            <a:ext cx="772016" cy="104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40" idx="1"/>
            <a:endCxn id="39" idx="5"/>
          </p:cNvCxnSpPr>
          <p:nvPr/>
        </p:nvCxnSpPr>
        <p:spPr>
          <a:xfrm flipH="1" flipV="1">
            <a:off x="5986177" y="5519915"/>
            <a:ext cx="231968" cy="2124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p:cNvSpPr>
            <a:spLocks noGrp="1"/>
          </p:cNvSpPr>
          <p:nvPr>
            <p:ph idx="1"/>
          </p:nvPr>
        </p:nvSpPr>
        <p:spPr>
          <a:xfrm>
            <a:off x="708232" y="874815"/>
            <a:ext cx="2652000" cy="436017"/>
          </a:xfrm>
        </p:spPr>
        <p:txBody>
          <a:bodyPr wrap="square" lIns="0" tIns="0" rIns="0" bIns="0">
            <a:spAutoFit/>
          </a:bodyPr>
          <a:lstStyle/>
          <a:p>
            <a:pPr algn="l">
              <a:lnSpc>
                <a:spcPts val="1700"/>
              </a:lnSpc>
              <a:spcBef>
                <a:spcPts val="0"/>
              </a:spcBef>
            </a:pPr>
            <a:r>
              <a:rPr lang="ja-JP" altLang="en-US" sz="1600" dirty="0">
                <a:latin typeface="+mj-ea"/>
                <a:ea typeface="+mj-ea"/>
              </a:rPr>
              <a:t>ウクライナにおけるロシア語使用者の分布</a:t>
            </a:r>
          </a:p>
        </p:txBody>
      </p:sp>
    </p:spTree>
    <p:extLst>
      <p:ext uri="{BB962C8B-B14F-4D97-AF65-F5344CB8AC3E}">
        <p14:creationId xmlns:p14="http://schemas.microsoft.com/office/powerpoint/2010/main" val="1767711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28501" y="2747970"/>
            <a:ext cx="9049005" cy="1362075"/>
          </a:xfrm>
        </p:spPr>
        <p:txBody>
          <a:bodyPr>
            <a:noAutofit/>
          </a:bodyPr>
          <a:lstStyle/>
          <a:p>
            <a:r>
              <a:rPr lang="ja-JP" altLang="en-US" cap="none" dirty="0" smtClean="0">
                <a:latin typeface="+mj-ea"/>
                <a:ea typeface="+mj-ea"/>
              </a:rPr>
              <a:t>ＩＩ　ウクライナ危機について</a:t>
            </a:r>
            <a:endParaRPr lang="ja-JP" altLang="en-US" cap="none" dirty="0">
              <a:latin typeface="+mj-ea"/>
              <a:ea typeface="+mj-ea"/>
            </a:endParaRPr>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7</a:t>
            </a:fld>
            <a:endParaRPr kumimoji="1" lang="ja-JP" altLang="en-US"/>
          </a:p>
        </p:txBody>
      </p:sp>
    </p:spTree>
    <p:extLst>
      <p:ext uri="{BB962C8B-B14F-4D97-AF65-F5344CB8AC3E}">
        <p14:creationId xmlns:p14="http://schemas.microsoft.com/office/powerpoint/2010/main" val="294943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１　ウクライナ危機とは</a:t>
            </a:r>
            <a:endParaRPr lang="ja-JP" altLang="en-US" dirty="0">
              <a:latin typeface="+mj-ea"/>
              <a:ea typeface="+mj-ea"/>
            </a:endParaRPr>
          </a:p>
        </p:txBody>
      </p:sp>
      <p:sp>
        <p:nvSpPr>
          <p:cNvPr id="3" name="コンテンツ プレースホルダー 2"/>
          <p:cNvSpPr>
            <a:spLocks noGrp="1"/>
          </p:cNvSpPr>
          <p:nvPr>
            <p:ph idx="1"/>
          </p:nvPr>
        </p:nvSpPr>
        <p:spPr/>
        <p:txBody>
          <a:bodyPr>
            <a:noAutofit/>
          </a:bodyPr>
          <a:lstStyle/>
          <a:p>
            <a:pPr marL="177775" lvl="2" indent="0">
              <a:buNone/>
            </a:pPr>
            <a:r>
              <a:rPr lang="ja-JP" altLang="en-US" sz="2200" dirty="0">
                <a:latin typeface="+mj-ea"/>
                <a:ea typeface="+mj-ea"/>
              </a:rPr>
              <a:t>始まりのきっかけは、</a:t>
            </a:r>
            <a:r>
              <a:rPr lang="en-US" altLang="ja-JP" sz="2200" dirty="0">
                <a:latin typeface="+mj-ea"/>
                <a:ea typeface="+mj-ea"/>
              </a:rPr>
              <a:t>2013</a:t>
            </a:r>
            <a:r>
              <a:rPr lang="ja-JP" altLang="en-US" sz="2200" dirty="0">
                <a:latin typeface="+mj-ea"/>
                <a:ea typeface="+mj-ea"/>
              </a:rPr>
              <a:t>年</a:t>
            </a:r>
            <a:r>
              <a:rPr lang="en-US" altLang="ja-JP" sz="2200" dirty="0">
                <a:latin typeface="+mj-ea"/>
                <a:ea typeface="+mj-ea"/>
              </a:rPr>
              <a:t>11</a:t>
            </a:r>
            <a:r>
              <a:rPr lang="ja-JP" altLang="en-US" sz="2200" dirty="0">
                <a:latin typeface="+mj-ea"/>
                <a:ea typeface="+mj-ea"/>
              </a:rPr>
              <a:t>月のウクライナと</a:t>
            </a:r>
            <a:r>
              <a:rPr lang="en-US" altLang="ja-JP" sz="2200" dirty="0">
                <a:latin typeface="+mj-ea"/>
                <a:ea typeface="+mj-ea"/>
              </a:rPr>
              <a:t>EU</a:t>
            </a:r>
            <a:r>
              <a:rPr lang="ja-JP" altLang="en-US" sz="2200" dirty="0">
                <a:latin typeface="+mj-ea"/>
                <a:ea typeface="+mj-ea"/>
              </a:rPr>
              <a:t>との連合協定の署名問題、アクターによって異なる「危機」の意味</a:t>
            </a:r>
            <a:endParaRPr lang="en-US" altLang="ja-JP" sz="2200" dirty="0">
              <a:latin typeface="+mj-ea"/>
              <a:ea typeface="+mj-ea"/>
            </a:endParaRPr>
          </a:p>
          <a:p>
            <a:pPr lvl="2"/>
            <a:endParaRPr lang="en-US" altLang="ja-JP" sz="2200" u="sng" dirty="0">
              <a:latin typeface="+mj-ea"/>
              <a:ea typeface="+mj-ea"/>
            </a:endParaRPr>
          </a:p>
          <a:p>
            <a:pPr lvl="2"/>
            <a:r>
              <a:rPr lang="ja-JP" altLang="en-US" sz="2200" u="sng" dirty="0">
                <a:latin typeface="+mj-ea"/>
                <a:ea typeface="+mj-ea"/>
              </a:rPr>
              <a:t>ウクライナにとって</a:t>
            </a:r>
            <a:r>
              <a:rPr lang="ja-JP" altLang="en-US" sz="2200" dirty="0">
                <a:latin typeface="+mj-ea"/>
                <a:ea typeface="+mj-ea"/>
              </a:rPr>
              <a:t>：</a:t>
            </a:r>
            <a:endParaRPr lang="en-US" altLang="ja-JP" sz="2200" dirty="0">
              <a:latin typeface="+mj-ea"/>
              <a:ea typeface="+mj-ea"/>
            </a:endParaRPr>
          </a:p>
          <a:p>
            <a:pPr marL="363488"/>
            <a:r>
              <a:rPr lang="ja-JP" altLang="en-US" sz="2200" dirty="0">
                <a:latin typeface="+mj-ea"/>
                <a:ea typeface="+mj-ea"/>
              </a:rPr>
              <a:t>ア</a:t>
            </a:r>
            <a:r>
              <a:rPr lang="en-US" altLang="ja-JP" sz="2200" dirty="0">
                <a:latin typeface="+mj-ea"/>
                <a:ea typeface="+mj-ea"/>
              </a:rPr>
              <a:t>	</a:t>
            </a:r>
            <a:r>
              <a:rPr lang="ja-JP" altLang="en-US" sz="2200" dirty="0">
                <a:latin typeface="+mj-ea"/>
                <a:ea typeface="+mj-ea"/>
              </a:rPr>
              <a:t>いわばロシアとの戦争</a:t>
            </a:r>
            <a:endParaRPr lang="en-US" altLang="ja-JP" sz="2200" dirty="0">
              <a:latin typeface="+mj-ea"/>
              <a:ea typeface="+mj-ea"/>
            </a:endParaRPr>
          </a:p>
          <a:p>
            <a:pPr marL="363488"/>
            <a:r>
              <a:rPr lang="ja-JP" altLang="en-US" sz="2200" dirty="0">
                <a:latin typeface="+mj-ea"/>
                <a:ea typeface="+mj-ea"/>
              </a:rPr>
              <a:t>イ</a:t>
            </a:r>
            <a:r>
              <a:rPr lang="en-US" altLang="ja-JP" sz="2200" dirty="0">
                <a:latin typeface="+mj-ea"/>
                <a:ea typeface="+mj-ea"/>
              </a:rPr>
              <a:t>	</a:t>
            </a:r>
            <a:r>
              <a:rPr lang="ja-JP" altLang="en-US" sz="2200" dirty="0">
                <a:latin typeface="+mj-ea"/>
                <a:ea typeface="+mj-ea"/>
              </a:rPr>
              <a:t>旧ソ連圏から欧州への離脱のプロセス</a:t>
            </a:r>
            <a:endParaRPr lang="en-US" altLang="ja-JP" sz="2200" dirty="0">
              <a:latin typeface="+mj-ea"/>
              <a:ea typeface="+mj-ea"/>
            </a:endParaRPr>
          </a:p>
          <a:p>
            <a:endParaRPr lang="en-US" altLang="ja-JP" sz="2200" dirty="0">
              <a:latin typeface="+mj-ea"/>
              <a:ea typeface="+mj-ea"/>
            </a:endParaRPr>
          </a:p>
          <a:p>
            <a:pPr lvl="2"/>
            <a:r>
              <a:rPr lang="ja-JP" altLang="en-US" sz="2200" u="sng" dirty="0">
                <a:latin typeface="+mj-ea"/>
                <a:ea typeface="+mj-ea"/>
              </a:rPr>
              <a:t>ロシアにとって</a:t>
            </a:r>
            <a:r>
              <a:rPr lang="ja-JP" altLang="en-US" sz="2200" dirty="0">
                <a:latin typeface="+mj-ea"/>
                <a:ea typeface="+mj-ea"/>
              </a:rPr>
              <a:t>：</a:t>
            </a:r>
            <a:endParaRPr lang="en-US" altLang="ja-JP" sz="2200" dirty="0">
              <a:latin typeface="+mj-ea"/>
              <a:ea typeface="+mj-ea"/>
            </a:endParaRPr>
          </a:p>
          <a:p>
            <a:pPr marL="363488"/>
            <a:r>
              <a:rPr lang="ja-JP" altLang="en-US" sz="2200" dirty="0">
                <a:latin typeface="+mj-ea"/>
                <a:ea typeface="+mj-ea"/>
              </a:rPr>
              <a:t>ア</a:t>
            </a:r>
            <a:r>
              <a:rPr lang="en-US" altLang="ja-JP" sz="2200" dirty="0">
                <a:latin typeface="+mj-ea"/>
                <a:ea typeface="+mj-ea"/>
              </a:rPr>
              <a:t>	</a:t>
            </a:r>
            <a:r>
              <a:rPr lang="ja-JP" altLang="en-US" sz="2200" dirty="0">
                <a:latin typeface="+mj-ea"/>
                <a:ea typeface="+mj-ea"/>
              </a:rPr>
              <a:t>ウクライナに関する欧米との勢力圏を巡る争い</a:t>
            </a:r>
            <a:endParaRPr lang="en-US" altLang="ja-JP" sz="2200" dirty="0">
              <a:latin typeface="+mj-ea"/>
              <a:ea typeface="+mj-ea"/>
            </a:endParaRPr>
          </a:p>
          <a:p>
            <a:pPr marL="899989" indent="-536501">
              <a:tabLst>
                <a:tab pos="899989" algn="l"/>
              </a:tabLst>
            </a:pPr>
            <a:r>
              <a:rPr lang="ja-JP" altLang="en-US" sz="2200" dirty="0">
                <a:latin typeface="+mj-ea"/>
                <a:ea typeface="+mj-ea"/>
              </a:rPr>
              <a:t>イ</a:t>
            </a:r>
            <a:r>
              <a:rPr lang="en-US" altLang="ja-JP" sz="2200" dirty="0">
                <a:latin typeface="+mj-ea"/>
                <a:ea typeface="+mj-ea"/>
              </a:rPr>
              <a:t>	</a:t>
            </a:r>
            <a:r>
              <a:rPr lang="ja-JP" altLang="en-US" sz="2200" dirty="0">
                <a:latin typeface="+mj-ea"/>
                <a:ea typeface="+mj-ea"/>
              </a:rPr>
              <a:t>ウクライナで発生したような反政権運動の国内又は周辺国での発生</a:t>
            </a:r>
            <a:r>
              <a:rPr lang="ja-JP" altLang="en-US" sz="2200" dirty="0" smtClean="0">
                <a:latin typeface="+mj-ea"/>
                <a:ea typeface="+mj-ea"/>
              </a:rPr>
              <a:t>の　未然</a:t>
            </a:r>
            <a:r>
              <a:rPr lang="ja-JP" altLang="en-US" sz="2200" dirty="0">
                <a:latin typeface="+mj-ea"/>
                <a:ea typeface="+mj-ea"/>
              </a:rPr>
              <a:t>防止</a:t>
            </a:r>
            <a:endParaRPr lang="en-US" altLang="ja-JP" sz="2200" dirty="0">
              <a:latin typeface="+mj-ea"/>
              <a:ea typeface="+mj-ea"/>
            </a:endParaRPr>
          </a:p>
          <a:p>
            <a:endParaRPr lang="en-US" altLang="ja-JP" sz="2200" dirty="0">
              <a:latin typeface="+mj-ea"/>
              <a:ea typeface="+mj-ea"/>
            </a:endParaRPr>
          </a:p>
          <a:p>
            <a:pPr lvl="2"/>
            <a:r>
              <a:rPr lang="ja-JP" altLang="en-US" sz="2200" u="sng" dirty="0">
                <a:latin typeface="+mj-ea"/>
                <a:ea typeface="+mj-ea"/>
              </a:rPr>
              <a:t>国際社会にとって</a:t>
            </a:r>
            <a:r>
              <a:rPr lang="ja-JP" altLang="en-US" sz="2200" dirty="0">
                <a:latin typeface="+mj-ea"/>
                <a:ea typeface="+mj-ea"/>
              </a:rPr>
              <a:t>：</a:t>
            </a:r>
            <a:endParaRPr lang="en-US" altLang="ja-JP" sz="2200" dirty="0">
              <a:latin typeface="+mj-ea"/>
              <a:ea typeface="+mj-ea"/>
            </a:endParaRPr>
          </a:p>
          <a:p>
            <a:pPr marL="363488"/>
            <a:r>
              <a:rPr lang="ja-JP" altLang="en-US" sz="2200" dirty="0">
                <a:latin typeface="+mj-ea"/>
                <a:ea typeface="+mj-ea"/>
              </a:rPr>
              <a:t>ア</a:t>
            </a:r>
            <a:r>
              <a:rPr lang="en-US" altLang="ja-JP" sz="2200" dirty="0">
                <a:latin typeface="+mj-ea"/>
                <a:ea typeface="+mj-ea"/>
              </a:rPr>
              <a:t>	</a:t>
            </a:r>
            <a:r>
              <a:rPr lang="ja-JP" altLang="en-US" sz="2200" dirty="0">
                <a:latin typeface="+mj-ea"/>
                <a:ea typeface="+mj-ea"/>
              </a:rPr>
              <a:t>国際安全保障システム全体の信認への危機</a:t>
            </a:r>
            <a:endParaRPr lang="en-US" altLang="ja-JP" sz="2200" dirty="0">
              <a:latin typeface="+mj-ea"/>
              <a:ea typeface="+mj-ea"/>
            </a:endParaRPr>
          </a:p>
          <a:p>
            <a:pPr marL="363488"/>
            <a:r>
              <a:rPr lang="ja-JP" altLang="en-US" sz="2200" dirty="0">
                <a:latin typeface="+mj-ea"/>
                <a:ea typeface="+mj-ea"/>
              </a:rPr>
              <a:t>イ</a:t>
            </a:r>
            <a:r>
              <a:rPr lang="en-US" altLang="ja-JP" sz="2200" dirty="0">
                <a:latin typeface="+mj-ea"/>
                <a:ea typeface="+mj-ea"/>
              </a:rPr>
              <a:t>	21</a:t>
            </a:r>
            <a:r>
              <a:rPr lang="ja-JP" altLang="en-US" sz="2200" dirty="0">
                <a:latin typeface="+mj-ea"/>
                <a:ea typeface="+mj-ea"/>
              </a:rPr>
              <a:t>世紀の世界の平和と安定を守るための試金石</a:t>
            </a: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8</a:t>
            </a:fld>
            <a:endParaRPr lang="ja-JP" altLang="en-US" dirty="0"/>
          </a:p>
        </p:txBody>
      </p:sp>
    </p:spTree>
    <p:extLst>
      <p:ext uri="{BB962C8B-B14F-4D97-AF65-F5344CB8AC3E}">
        <p14:creationId xmlns:p14="http://schemas.microsoft.com/office/powerpoint/2010/main" val="88281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ea typeface="+mj-ea"/>
              </a:rPr>
              <a:t>２　</a:t>
            </a:r>
            <a:r>
              <a:rPr lang="ja-JP" altLang="ja-JP" dirty="0" smtClean="0">
                <a:latin typeface="+mj-ea"/>
                <a:ea typeface="+mj-ea"/>
              </a:rPr>
              <a:t>ウクライナ危機を巡る</a:t>
            </a:r>
            <a:r>
              <a:rPr lang="ja-JP" altLang="en-US" dirty="0" smtClean="0">
                <a:latin typeface="+mj-ea"/>
                <a:ea typeface="+mj-ea"/>
              </a:rPr>
              <a:t>６</a:t>
            </a:r>
            <a:r>
              <a:rPr lang="ja-JP" altLang="ja-JP" dirty="0" smtClean="0">
                <a:latin typeface="+mj-ea"/>
                <a:ea typeface="+mj-ea"/>
              </a:rPr>
              <a:t>つのフェーズ</a:t>
            </a:r>
            <a:endParaRPr lang="ja-JP" altLang="en-US" dirty="0">
              <a:latin typeface="+mj-ea"/>
              <a:ea typeface="+mj-ea"/>
            </a:endParaRPr>
          </a:p>
        </p:txBody>
      </p:sp>
      <p:sp>
        <p:nvSpPr>
          <p:cNvPr id="3" name="コンテンツ プレースホルダー 2"/>
          <p:cNvSpPr>
            <a:spLocks noGrp="1"/>
          </p:cNvSpPr>
          <p:nvPr>
            <p:ph idx="1"/>
          </p:nvPr>
        </p:nvSpPr>
        <p:spPr>
          <a:xfrm>
            <a:off x="273001" y="720001"/>
            <a:ext cx="9396000" cy="6138000"/>
          </a:xfrm>
        </p:spPr>
        <p:txBody>
          <a:bodyPr>
            <a:noAutofit/>
          </a:bodyPr>
          <a:lstStyle/>
          <a:p>
            <a:pPr lvl="1"/>
            <a:r>
              <a:rPr lang="ja-JP" altLang="en-US" u="sng" dirty="0" smtClean="0">
                <a:latin typeface="+mj-ea"/>
                <a:ea typeface="+mj-ea"/>
              </a:rPr>
              <a:t>第０期： </a:t>
            </a:r>
            <a:r>
              <a:rPr lang="en-US" altLang="ja-JP" u="sng" dirty="0" smtClean="0">
                <a:latin typeface="+mj-ea"/>
                <a:ea typeface="+mj-ea"/>
              </a:rPr>
              <a:t>2013</a:t>
            </a:r>
            <a:r>
              <a:rPr lang="ja-JP" altLang="en-US" u="sng" dirty="0" smtClean="0">
                <a:latin typeface="+mj-ea"/>
                <a:ea typeface="+mj-ea"/>
              </a:rPr>
              <a:t>年</a:t>
            </a:r>
            <a:r>
              <a:rPr lang="en-US" altLang="ja-JP" u="sng" dirty="0" smtClean="0">
                <a:latin typeface="+mj-ea"/>
                <a:ea typeface="+mj-ea"/>
              </a:rPr>
              <a:t>11</a:t>
            </a:r>
            <a:r>
              <a:rPr lang="ja-JP" altLang="en-US" u="sng" dirty="0" smtClean="0">
                <a:latin typeface="+mj-ea"/>
                <a:ea typeface="+mj-ea"/>
              </a:rPr>
              <a:t>月</a:t>
            </a:r>
            <a:r>
              <a:rPr lang="en-US" altLang="ja-JP" u="sng" dirty="0" smtClean="0">
                <a:latin typeface="+mj-ea"/>
                <a:ea typeface="+mj-ea"/>
              </a:rPr>
              <a:t>20</a:t>
            </a:r>
            <a:r>
              <a:rPr lang="ja-JP" altLang="en-US" u="sng" dirty="0" smtClean="0">
                <a:latin typeface="+mj-ea"/>
                <a:ea typeface="+mj-ea"/>
              </a:rPr>
              <a:t>日以前</a:t>
            </a:r>
            <a:endParaRPr lang="en-US" altLang="ja-JP" u="sng" dirty="0" smtClean="0">
              <a:latin typeface="+mj-ea"/>
              <a:ea typeface="+mj-ea"/>
            </a:endParaRPr>
          </a:p>
          <a:p>
            <a:pPr marL="1352363" lvl="1" indent="-95237">
              <a:buNone/>
            </a:pPr>
            <a:r>
              <a:rPr lang="ja-JP" altLang="en-US" u="sng" dirty="0" smtClean="0">
                <a:latin typeface="+mj-ea"/>
                <a:ea typeface="+mj-ea"/>
              </a:rPr>
              <a:t>（ウクライナ危機の発生前）</a:t>
            </a:r>
            <a:endParaRPr lang="en-US" altLang="ja-JP" u="sng" dirty="0" smtClean="0">
              <a:latin typeface="+mj-ea"/>
              <a:ea typeface="+mj-ea"/>
            </a:endParaRPr>
          </a:p>
          <a:p>
            <a:pPr marL="533326" lvl="3" indent="0">
              <a:buNone/>
            </a:pPr>
            <a:r>
              <a:rPr lang="ja-JP" altLang="en-US" u="sng" dirty="0" smtClean="0">
                <a:latin typeface="+mj-ea"/>
                <a:ea typeface="+mj-ea"/>
              </a:rPr>
              <a:t>ＥＵとウクライナの間で連合協定署名のための協議</a:t>
            </a:r>
            <a:endParaRPr lang="en-US" altLang="ja-JP" u="sng" dirty="0">
              <a:latin typeface="+mj-ea"/>
              <a:ea typeface="+mj-ea"/>
            </a:endParaRPr>
          </a:p>
          <a:p>
            <a:pPr marL="706340" lvl="3" indent="-442852">
              <a:buNone/>
            </a:pPr>
            <a:endParaRPr lang="en-US" altLang="ja-JP" sz="2000" dirty="0">
              <a:latin typeface="+mj-ea"/>
              <a:ea typeface="+mj-ea"/>
            </a:endParaRPr>
          </a:p>
          <a:p>
            <a:pPr marL="990463" lvl="3" indent="-990463">
              <a:buNone/>
              <a:tabLst>
                <a:tab pos="990463" algn="l"/>
              </a:tabLst>
            </a:pPr>
            <a:r>
              <a:rPr lang="ja-JP" altLang="en-US" sz="1900" dirty="0">
                <a:latin typeface="+mj-ea"/>
              </a:rPr>
              <a:t>（注） </a:t>
            </a:r>
            <a:r>
              <a:rPr lang="ja-JP" altLang="en-US" sz="1900" dirty="0">
                <a:latin typeface="+mj-ea"/>
                <a:ea typeface="+mj-ea"/>
              </a:rPr>
              <a:t>ア</a:t>
            </a:r>
            <a:r>
              <a:rPr lang="en-US" altLang="ja-JP" sz="1900" dirty="0">
                <a:latin typeface="+mj-ea"/>
                <a:ea typeface="+mj-ea"/>
              </a:rPr>
              <a:t>	</a:t>
            </a:r>
            <a:r>
              <a:rPr lang="ja-JP" altLang="en-US" sz="1900" u="sng" dirty="0">
                <a:latin typeface="+mj-ea"/>
                <a:ea typeface="+mj-ea"/>
              </a:rPr>
              <a:t>連合協定</a:t>
            </a:r>
            <a:r>
              <a:rPr lang="ja-JP" altLang="en-US" sz="1900" dirty="0">
                <a:latin typeface="+mj-ea"/>
                <a:ea typeface="+mj-ea"/>
              </a:rPr>
              <a:t>とは、</a:t>
            </a:r>
            <a:r>
              <a:rPr lang="ja-JP" altLang="en-US" sz="1900" u="sng" dirty="0">
                <a:latin typeface="+mj-ea"/>
                <a:ea typeface="+mj-ea"/>
              </a:rPr>
              <a:t>ＥＵとの間で政治、貿易、社会、文化、安全保障上の協力強化のための協定</a:t>
            </a:r>
            <a:r>
              <a:rPr lang="ja-JP" altLang="en-US" sz="1900" dirty="0">
                <a:latin typeface="+mj-ea"/>
                <a:ea typeface="+mj-ea"/>
              </a:rPr>
              <a:t>、</a:t>
            </a:r>
            <a:r>
              <a:rPr lang="ja-JP" altLang="en-US" sz="1900" u="sng" dirty="0">
                <a:latin typeface="+mj-ea"/>
                <a:ea typeface="+mj-ea"/>
              </a:rPr>
              <a:t>政治部分</a:t>
            </a:r>
            <a:r>
              <a:rPr lang="ja-JP" altLang="en-US" sz="1900" dirty="0">
                <a:latin typeface="+mj-ea"/>
                <a:ea typeface="+mj-ea"/>
              </a:rPr>
              <a:t>（民主主義国家になるための諸課題）と</a:t>
            </a:r>
            <a:r>
              <a:rPr lang="ja-JP" altLang="en-US" sz="1900" u="sng" dirty="0">
                <a:latin typeface="+mj-ea"/>
                <a:ea typeface="+mj-ea"/>
              </a:rPr>
              <a:t>経済部分</a:t>
            </a:r>
            <a:r>
              <a:rPr lang="ja-JP" altLang="en-US" sz="1900" dirty="0">
                <a:latin typeface="+mj-ea"/>
                <a:ea typeface="+mj-ea"/>
              </a:rPr>
              <a:t>（実質は深化した包括的ＦＴＡ）からなる。</a:t>
            </a:r>
            <a:r>
              <a:rPr lang="en-US" altLang="ja-JP" sz="1900" dirty="0">
                <a:latin typeface="+mj-ea"/>
                <a:ea typeface="+mj-ea"/>
              </a:rPr>
              <a:t>EU</a:t>
            </a:r>
            <a:r>
              <a:rPr lang="ja-JP" altLang="en-US" sz="1900" dirty="0">
                <a:latin typeface="+mj-ea"/>
                <a:ea typeface="+mj-ea"/>
              </a:rPr>
              <a:t>加盟に向けた重要な一歩。</a:t>
            </a:r>
            <a:endParaRPr lang="en-US" altLang="ja-JP" sz="1900" dirty="0">
              <a:latin typeface="+mj-ea"/>
              <a:ea typeface="+mj-ea"/>
            </a:endParaRPr>
          </a:p>
          <a:p>
            <a:pPr marL="990463" lvl="3">
              <a:buNone/>
              <a:tabLst>
                <a:tab pos="990463" algn="l"/>
              </a:tabLst>
            </a:pPr>
            <a:r>
              <a:rPr lang="ja-JP" altLang="en-US" sz="1900" dirty="0">
                <a:latin typeface="+mj-ea"/>
                <a:ea typeface="+mj-ea"/>
              </a:rPr>
              <a:t>イ</a:t>
            </a:r>
            <a:r>
              <a:rPr lang="en-US" altLang="ja-JP" sz="1900" dirty="0">
                <a:latin typeface="+mj-ea"/>
                <a:ea typeface="+mj-ea"/>
              </a:rPr>
              <a:t>	EU</a:t>
            </a:r>
            <a:r>
              <a:rPr lang="ja-JP" altLang="en-US" sz="1900" dirty="0">
                <a:latin typeface="+mj-ea"/>
                <a:ea typeface="+mj-ea"/>
              </a:rPr>
              <a:t>との協議は</a:t>
            </a:r>
            <a:r>
              <a:rPr lang="en-US" altLang="ja-JP" sz="1900" dirty="0">
                <a:latin typeface="+mj-ea"/>
                <a:ea typeface="+mj-ea"/>
              </a:rPr>
              <a:t>2007</a:t>
            </a:r>
            <a:r>
              <a:rPr lang="ja-JP" altLang="en-US" sz="1900" dirty="0">
                <a:latin typeface="+mj-ea"/>
                <a:ea typeface="+mj-ea"/>
              </a:rPr>
              <a:t>年以来。連合協定</a:t>
            </a:r>
            <a:r>
              <a:rPr lang="ja-JP" altLang="en-US" sz="1900" dirty="0" smtClean="0">
                <a:latin typeface="+mj-ea"/>
                <a:ea typeface="+mj-ea"/>
              </a:rPr>
              <a:t>の</a:t>
            </a:r>
            <a:r>
              <a:rPr lang="ja-JP" altLang="en-US" sz="1900" u="sng" dirty="0" smtClean="0">
                <a:latin typeface="+mj-ea"/>
                <a:ea typeface="+mj-ea"/>
              </a:rPr>
              <a:t>正式</a:t>
            </a:r>
            <a:r>
              <a:rPr lang="ja-JP" altLang="en-US" sz="1900" u="sng" dirty="0">
                <a:latin typeface="+mj-ea"/>
                <a:ea typeface="+mj-ea"/>
              </a:rPr>
              <a:t>署名が大きな課題</a:t>
            </a:r>
            <a:r>
              <a:rPr lang="ja-JP" altLang="en-US" sz="1900" u="sng" dirty="0" smtClean="0">
                <a:latin typeface="+mj-ea"/>
                <a:ea typeface="+mj-ea"/>
              </a:rPr>
              <a:t>で</a:t>
            </a:r>
            <a:r>
              <a:rPr lang="en-US" altLang="ja-JP" sz="1900" u="sng" dirty="0" smtClean="0">
                <a:latin typeface="+mj-ea"/>
                <a:ea typeface="+mj-ea"/>
              </a:rPr>
              <a:t>2013</a:t>
            </a:r>
            <a:r>
              <a:rPr lang="ja-JP" altLang="en-US" sz="1900" u="sng" dirty="0" smtClean="0">
                <a:latin typeface="+mj-ea"/>
                <a:ea typeface="+mj-ea"/>
              </a:rPr>
              <a:t>年</a:t>
            </a:r>
            <a:r>
              <a:rPr lang="en-US" altLang="ja-JP" sz="1900" u="sng" dirty="0">
                <a:latin typeface="+mj-ea"/>
                <a:ea typeface="+mj-ea"/>
              </a:rPr>
              <a:t>11</a:t>
            </a:r>
            <a:r>
              <a:rPr lang="ja-JP" altLang="en-US" sz="1900" u="sng" dirty="0">
                <a:latin typeface="+mj-ea"/>
                <a:ea typeface="+mj-ea"/>
              </a:rPr>
              <a:t>月末予定</a:t>
            </a:r>
            <a:r>
              <a:rPr lang="ja-JP" altLang="en-US" sz="1900" dirty="0">
                <a:latin typeface="+mj-ea"/>
                <a:ea typeface="+mj-ea"/>
              </a:rPr>
              <a:t>。</a:t>
            </a:r>
            <a:endParaRPr lang="en-US" altLang="ja-JP" sz="1900" dirty="0">
              <a:latin typeface="+mj-ea"/>
              <a:ea typeface="+mj-ea"/>
            </a:endParaRPr>
          </a:p>
          <a:p>
            <a:pPr marL="990463" lvl="3">
              <a:buNone/>
              <a:tabLst>
                <a:tab pos="990463" algn="l"/>
              </a:tabLst>
            </a:pPr>
            <a:r>
              <a:rPr lang="ja-JP" altLang="en-US" sz="1900" dirty="0">
                <a:latin typeface="+mj-ea"/>
                <a:ea typeface="+mj-ea"/>
              </a:rPr>
              <a:t>ウ</a:t>
            </a:r>
            <a:r>
              <a:rPr lang="en-US" altLang="ja-JP" sz="1900" dirty="0">
                <a:latin typeface="+mj-ea"/>
              </a:rPr>
              <a:t>	</a:t>
            </a:r>
            <a:r>
              <a:rPr lang="en-US" altLang="ja-JP" sz="1900" u="sng" dirty="0">
                <a:latin typeface="+mj-ea"/>
              </a:rPr>
              <a:t>EU</a:t>
            </a:r>
            <a:r>
              <a:rPr lang="ja-JP" altLang="en-US" sz="1900" u="sng" dirty="0">
                <a:latin typeface="+mj-ea"/>
              </a:rPr>
              <a:t>がウクライナに課した署名の条件</a:t>
            </a:r>
            <a:r>
              <a:rPr lang="ja-JP" altLang="en-US" sz="1900" dirty="0">
                <a:latin typeface="+mj-ea"/>
              </a:rPr>
              <a:t>：</a:t>
            </a:r>
            <a:endParaRPr lang="en-US" altLang="ja-JP" sz="1900" dirty="0">
              <a:latin typeface="+mj-ea"/>
            </a:endParaRPr>
          </a:p>
          <a:p>
            <a:pPr marL="990463" lvl="3">
              <a:buNone/>
              <a:tabLst>
                <a:tab pos="990463" algn="l"/>
              </a:tabLst>
            </a:pPr>
            <a:r>
              <a:rPr lang="en-US" altLang="ja-JP" sz="1900" dirty="0">
                <a:latin typeface="+mj-ea"/>
              </a:rPr>
              <a:t>	</a:t>
            </a:r>
            <a:r>
              <a:rPr lang="ja-JP" altLang="en-US" sz="1900" dirty="0">
                <a:latin typeface="+mj-ea"/>
              </a:rPr>
              <a:t>汚職の根絶、諸改革の実施（検察や司法、経済・投資、</a:t>
            </a:r>
            <a:endParaRPr lang="en-US" altLang="ja-JP" sz="1900" dirty="0">
              <a:latin typeface="+mj-ea"/>
            </a:endParaRPr>
          </a:p>
          <a:p>
            <a:pPr marL="989013" lvl="3" indent="-4763">
              <a:buNone/>
              <a:tabLst>
                <a:tab pos="990463" algn="l"/>
              </a:tabLst>
            </a:pPr>
            <a:r>
              <a:rPr lang="ja-JP" altLang="en-US" sz="1900" dirty="0">
                <a:latin typeface="+mj-ea"/>
              </a:rPr>
              <a:t>エネルギー等）、</a:t>
            </a:r>
            <a:r>
              <a:rPr lang="ja-JP" altLang="en-US" sz="1900" u="sng" dirty="0">
                <a:latin typeface="+mj-ea"/>
              </a:rPr>
              <a:t>ティモシェンコ元首相の刑務所から</a:t>
            </a:r>
            <a:r>
              <a:rPr lang="ja-JP" altLang="en-US" sz="1900" u="sng" dirty="0" smtClean="0">
                <a:latin typeface="+mj-ea"/>
              </a:rPr>
              <a:t>の</a:t>
            </a:r>
            <a:endParaRPr lang="en-US" altLang="ja-JP" sz="1900" u="sng" dirty="0" smtClean="0">
              <a:latin typeface="+mj-ea"/>
            </a:endParaRPr>
          </a:p>
          <a:p>
            <a:pPr marL="989013" lvl="3" indent="-4763">
              <a:buNone/>
              <a:tabLst>
                <a:tab pos="990463" algn="l"/>
              </a:tabLst>
            </a:pPr>
            <a:r>
              <a:rPr lang="ja-JP" altLang="en-US" sz="1900" u="sng" dirty="0" smtClean="0">
                <a:latin typeface="+mj-ea"/>
              </a:rPr>
              <a:t>解放</a:t>
            </a:r>
            <a:r>
              <a:rPr lang="ja-JP" altLang="en-US" sz="1900" dirty="0">
                <a:latin typeface="+mj-ea"/>
              </a:rPr>
              <a:t>　等</a:t>
            </a:r>
            <a:endParaRPr lang="en-US" altLang="ja-JP" sz="1900" dirty="0">
              <a:latin typeface="+mj-ea"/>
            </a:endParaRPr>
          </a:p>
          <a:p>
            <a:pPr marL="990463" lvl="3">
              <a:buNone/>
              <a:tabLst>
                <a:tab pos="990463" algn="l"/>
              </a:tabLst>
            </a:pPr>
            <a:r>
              <a:rPr lang="ja-JP" altLang="en-US" sz="1900" dirty="0">
                <a:latin typeface="+mj-ea"/>
                <a:ea typeface="+mj-ea"/>
              </a:rPr>
              <a:t>エ</a:t>
            </a:r>
            <a:r>
              <a:rPr lang="en-US" altLang="ja-JP" sz="1900" dirty="0">
                <a:latin typeface="+mj-ea"/>
                <a:ea typeface="+mj-ea"/>
              </a:rPr>
              <a:t>	</a:t>
            </a:r>
            <a:r>
              <a:rPr lang="ja-JP" altLang="en-US" sz="1900" u="sng" dirty="0">
                <a:latin typeface="+mj-ea"/>
                <a:ea typeface="+mj-ea"/>
              </a:rPr>
              <a:t>連合協定</a:t>
            </a:r>
            <a:r>
              <a:rPr lang="ja-JP" altLang="en-US" sz="1900" u="sng" dirty="0" smtClean="0">
                <a:latin typeface="+mj-ea"/>
                <a:ea typeface="+mj-ea"/>
              </a:rPr>
              <a:t>（ｳｸﾗｲﾅの</a:t>
            </a:r>
            <a:r>
              <a:rPr lang="en-US" altLang="ja-JP" sz="1900" u="sng" dirty="0">
                <a:latin typeface="+mj-ea"/>
                <a:ea typeface="+mj-ea"/>
              </a:rPr>
              <a:t>EU</a:t>
            </a:r>
            <a:r>
              <a:rPr lang="ja-JP" altLang="en-US" sz="1900" u="sng" dirty="0">
                <a:latin typeface="+mj-ea"/>
                <a:ea typeface="+mj-ea"/>
              </a:rPr>
              <a:t>市場への統合）賛成論と反対論</a:t>
            </a:r>
            <a:endParaRPr lang="en-US" altLang="ja-JP" sz="1900" u="sng" dirty="0">
              <a:latin typeface="+mj-ea"/>
              <a:ea typeface="+mj-ea"/>
            </a:endParaRPr>
          </a:p>
          <a:p>
            <a:pPr marL="989013" lvl="3" indent="271463">
              <a:buNone/>
              <a:tabLst>
                <a:tab pos="990463" algn="l"/>
              </a:tabLst>
            </a:pPr>
            <a:r>
              <a:rPr lang="ja-JP" altLang="en-US" sz="1900" u="sng" dirty="0" smtClean="0">
                <a:latin typeface="+mj-ea"/>
                <a:ea typeface="+mj-ea"/>
              </a:rPr>
              <a:t>賛成論</a:t>
            </a:r>
            <a:r>
              <a:rPr lang="ja-JP" altLang="en-US" sz="1900" dirty="0" smtClean="0">
                <a:latin typeface="+mj-ea"/>
                <a:ea typeface="+mj-ea"/>
              </a:rPr>
              <a:t>：５億人</a:t>
            </a:r>
            <a:r>
              <a:rPr lang="ja-JP" altLang="en-US" sz="1900" dirty="0">
                <a:latin typeface="+mj-ea"/>
                <a:ea typeface="+mj-ea"/>
              </a:rPr>
              <a:t>の</a:t>
            </a:r>
            <a:r>
              <a:rPr lang="en-US" altLang="ja-JP" sz="1900" dirty="0">
                <a:latin typeface="+mj-ea"/>
                <a:ea typeface="+mj-ea"/>
              </a:rPr>
              <a:t>EU</a:t>
            </a:r>
            <a:r>
              <a:rPr lang="ja-JP" altLang="en-US" sz="1900" dirty="0">
                <a:latin typeface="+mj-ea"/>
                <a:ea typeface="+mj-ea"/>
              </a:rPr>
              <a:t>市場に統合されることが発展の道</a:t>
            </a:r>
            <a:endParaRPr lang="en-US" altLang="ja-JP" sz="1900" dirty="0">
              <a:latin typeface="+mj-ea"/>
              <a:ea typeface="+mj-ea"/>
            </a:endParaRPr>
          </a:p>
          <a:p>
            <a:pPr marL="989013" lvl="3" indent="271463">
              <a:buNone/>
              <a:tabLst>
                <a:tab pos="990463" algn="l"/>
              </a:tabLst>
            </a:pPr>
            <a:r>
              <a:rPr lang="ja-JP" altLang="en-US" sz="1900" u="sng" dirty="0" smtClean="0">
                <a:latin typeface="+mj-ea"/>
                <a:ea typeface="+mj-ea"/>
              </a:rPr>
              <a:t>反対論</a:t>
            </a:r>
            <a:r>
              <a:rPr lang="ja-JP" altLang="en-US" sz="1900" dirty="0">
                <a:latin typeface="+mj-ea"/>
                <a:ea typeface="+mj-ea"/>
              </a:rPr>
              <a:t>：競争力の無いウクライナ企業には壊滅的影響</a:t>
            </a:r>
            <a:endParaRPr lang="en-US" altLang="ja-JP" sz="1900" dirty="0">
              <a:latin typeface="+mj-ea"/>
              <a:ea typeface="+mj-ea"/>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pPr/>
              <a:t>9</a:t>
            </a:fld>
            <a:endParaRPr lang="ja-JP" altLang="en-US" dirty="0"/>
          </a:p>
        </p:txBody>
      </p:sp>
      <p:sp>
        <p:nvSpPr>
          <p:cNvPr id="6" name="正方形/長方形 5"/>
          <p:cNvSpPr/>
          <p:nvPr/>
        </p:nvSpPr>
        <p:spPr>
          <a:xfrm>
            <a:off x="7365459" y="6274743"/>
            <a:ext cx="1980029" cy="338554"/>
          </a:xfrm>
          <a:prstGeom prst="rect">
            <a:avLst/>
          </a:prstGeom>
        </p:spPr>
        <p:txBody>
          <a:bodyPr wrap="none">
            <a:spAutoFit/>
          </a:bodyPr>
          <a:lstStyle/>
          <a:p>
            <a:pPr algn="ctr"/>
            <a:r>
              <a:rPr lang="ja-JP" altLang="en-US" sz="1600" dirty="0">
                <a:latin typeface="+mj-ea"/>
              </a:rPr>
              <a:t>ティモシェンコ元首相</a:t>
            </a:r>
            <a:endParaRPr lang="ja-JP" altLang="en-US" sz="16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256" y="4077072"/>
            <a:ext cx="2206038" cy="220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45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10955</TotalTime>
  <Words>875</Words>
  <Application>Microsoft Office PowerPoint</Application>
  <PresentationFormat>A4 210 x 297 mm</PresentationFormat>
  <Paragraphs>242</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blank</vt:lpstr>
      <vt:lpstr>ウクライナ情勢について</vt:lpstr>
      <vt:lpstr>ウクライナ危機について</vt:lpstr>
      <vt:lpstr>Ｉ　ウクライナの概況</vt:lpstr>
      <vt:lpstr>１　ウクライナの概況①</vt:lpstr>
      <vt:lpstr>１　ウクライナの概況②</vt:lpstr>
      <vt:lpstr>（参考）</vt:lpstr>
      <vt:lpstr>ＩＩ　ウクライナ危機について</vt:lpstr>
      <vt:lpstr>１　ウクライナ危機とは</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２　ウクライナ危機を巡る６つのフェーズ</vt:lpstr>
      <vt:lpstr>３　ウクライナ危機は解決できるか</vt:lpstr>
      <vt:lpstr>３　ウクライナ危機は解決できるか</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放射性廃棄物企画室</dc:creator>
  <cp:lastModifiedBy>kuroiwa</cp:lastModifiedBy>
  <cp:revision>347</cp:revision>
  <cp:lastPrinted>2015-05-08T06:52:42Z</cp:lastPrinted>
  <dcterms:created xsi:type="dcterms:W3CDTF">2014-12-15T04:13:26Z</dcterms:created>
  <dcterms:modified xsi:type="dcterms:W3CDTF">2015-05-20T23:39:42Z</dcterms:modified>
</cp:coreProperties>
</file>